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85" r:id="rId4"/>
    <p:sldId id="329" r:id="rId5"/>
    <p:sldId id="260" r:id="rId6"/>
    <p:sldId id="274" r:id="rId7"/>
    <p:sldId id="275" r:id="rId8"/>
    <p:sldId id="259" r:id="rId9"/>
    <p:sldId id="277" r:id="rId10"/>
    <p:sldId id="278" r:id="rId11"/>
    <p:sldId id="261" r:id="rId12"/>
    <p:sldId id="263" r:id="rId13"/>
    <p:sldId id="280" r:id="rId14"/>
    <p:sldId id="281" r:id="rId15"/>
    <p:sldId id="282" r:id="rId16"/>
    <p:sldId id="283" r:id="rId17"/>
    <p:sldId id="279" r:id="rId18"/>
    <p:sldId id="284" r:id="rId19"/>
    <p:sldId id="265" r:id="rId20"/>
    <p:sldId id="266" r:id="rId21"/>
    <p:sldId id="267" r:id="rId22"/>
    <p:sldId id="268" r:id="rId23"/>
    <p:sldId id="286" r:id="rId24"/>
    <p:sldId id="287" r:id="rId25"/>
    <p:sldId id="270" r:id="rId26"/>
    <p:sldId id="288" r:id="rId27"/>
    <p:sldId id="269" r:id="rId28"/>
    <p:sldId id="289" r:id="rId29"/>
    <p:sldId id="290" r:id="rId30"/>
    <p:sldId id="291" r:id="rId31"/>
    <p:sldId id="305" r:id="rId32"/>
    <p:sldId id="292" r:id="rId33"/>
    <p:sldId id="293" r:id="rId34"/>
    <p:sldId id="294" r:id="rId35"/>
    <p:sldId id="295" r:id="rId36"/>
    <p:sldId id="330" r:id="rId37"/>
    <p:sldId id="331" r:id="rId38"/>
    <p:sldId id="297" r:id="rId39"/>
    <p:sldId id="298" r:id="rId40"/>
    <p:sldId id="307" r:id="rId41"/>
    <p:sldId id="299" r:id="rId42"/>
    <p:sldId id="300" r:id="rId43"/>
    <p:sldId id="301" r:id="rId44"/>
    <p:sldId id="302" r:id="rId45"/>
    <p:sldId id="303" r:id="rId46"/>
    <p:sldId id="304" r:id="rId47"/>
    <p:sldId id="309" r:id="rId48"/>
    <p:sldId id="273" r:id="rId49"/>
    <p:sldId id="316" r:id="rId50"/>
    <p:sldId id="317" r:id="rId51"/>
    <p:sldId id="318" r:id="rId52"/>
    <p:sldId id="319" r:id="rId53"/>
    <p:sldId id="332" r:id="rId54"/>
    <p:sldId id="320" r:id="rId55"/>
    <p:sldId id="321" r:id="rId56"/>
    <p:sldId id="322" r:id="rId57"/>
    <p:sldId id="333" r:id="rId58"/>
    <p:sldId id="323" r:id="rId59"/>
    <p:sldId id="324" r:id="rId60"/>
    <p:sldId id="325" r:id="rId61"/>
    <p:sldId id="272" r:id="rId62"/>
    <p:sldId id="334" r:id="rId63"/>
    <p:sldId id="327" r:id="rId64"/>
    <p:sldId id="326" r:id="rId65"/>
    <p:sldId id="335" r:id="rId6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DC7"/>
    <a:srgbClr val="FFCC29"/>
    <a:srgbClr val="FF5B5B"/>
    <a:srgbClr val="ACE14D"/>
    <a:srgbClr val="EDF97B"/>
    <a:srgbClr val="67B9CF"/>
    <a:srgbClr val="E9F85E"/>
    <a:srgbClr val="87C7D9"/>
    <a:srgbClr val="6699FF"/>
    <a:srgbClr val="243E5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512" y="-72"/>
      </p:cViewPr>
      <p:guideLst>
        <p:guide orient="horz" pos="2160"/>
        <p:guide pos="2880"/>
      </p:guideLst>
    </p:cSldViewPr>
  </p:slideViewPr>
  <p:notesTextViewPr>
    <p:cViewPr>
      <p:scale>
        <a:sx n="100" d="100"/>
        <a:sy n="100" d="100"/>
      </p:scale>
      <p:origin x="0" y="0"/>
    </p:cViewPr>
  </p:notesTextViewPr>
  <p:sorterViewPr>
    <p:cViewPr>
      <p:scale>
        <a:sx n="98" d="100"/>
        <a:sy n="98" d="100"/>
      </p:scale>
      <p:origin x="0" y="532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83A02E-0B24-4E35-BCF3-125AFE834F12}" type="datetimeFigureOut">
              <a:rPr lang="zh-CN" altLang="en-US" smtClean="0"/>
              <a:pPr/>
              <a:t>2013/12/5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234592-3F0A-4AA0-99F4-240141190C4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7234592-3F0A-4AA0-99F4-240141190C4B}" type="slidenum">
              <a:rPr lang="zh-CN" altLang="en-US" smtClean="0"/>
              <a:pPr/>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82DE543-5CA5-4F1B-86CA-99DF0F16DCE7}" type="datetimeFigureOut">
              <a:rPr lang="zh-CN" altLang="en-US" smtClean="0"/>
              <a:pPr/>
              <a:t>2013/12/5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37385E4-7348-463B-9D1E-C9BA486F418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DE543-5CA5-4F1B-86CA-99DF0F16DCE7}" type="datetimeFigureOut">
              <a:rPr lang="zh-CN" altLang="en-US" smtClean="0"/>
              <a:pPr/>
              <a:t>2013/12/5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385E4-7348-463B-9D1E-C9BA486F418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Administrator\Desktop\未标题-111.jpg"/>
          <p:cNvPicPr>
            <a:picLocks noChangeAspect="1" noChangeArrowheads="1"/>
          </p:cNvPicPr>
          <p:nvPr/>
        </p:nvPicPr>
        <p:blipFill>
          <a:blip r:embed="rId2" cstate="print"/>
          <a:srcRect/>
          <a:stretch>
            <a:fillRect/>
          </a:stretch>
        </p:blipFill>
        <p:spPr bwMode="auto">
          <a:xfrm>
            <a:off x="0" y="3212976"/>
            <a:ext cx="9108504" cy="3600400"/>
          </a:xfrm>
          <a:prstGeom prst="rect">
            <a:avLst/>
          </a:prstGeom>
          <a:noFill/>
        </p:spPr>
      </p:pic>
      <p:sp>
        <p:nvSpPr>
          <p:cNvPr id="13" name="矩形 12"/>
          <p:cNvSpPr/>
          <p:nvPr/>
        </p:nvSpPr>
        <p:spPr>
          <a:xfrm>
            <a:off x="3015699" y="2564904"/>
            <a:ext cx="3068469" cy="584775"/>
          </a:xfrm>
          <a:prstGeom prst="rect">
            <a:avLst/>
          </a:prstGeom>
          <a:noFill/>
        </p:spPr>
        <p:txBody>
          <a:bodyPr wrap="none" lIns="91440" tIns="45720" rIns="91440" bIns="45720">
            <a:spAutoFit/>
          </a:bodyPr>
          <a:lstStyle/>
          <a:p>
            <a:pPr algn="ctr"/>
            <a:r>
              <a:rPr lang="zh-CN" altLang="en-US" sz="3200" b="1"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黑体" pitchFamily="49" charset="-122"/>
                <a:ea typeface="黑体" pitchFamily="49" charset="-122"/>
              </a:rPr>
              <a:t>黄石港区民政局</a:t>
            </a:r>
          </a:p>
        </p:txBody>
      </p:sp>
      <p:sp>
        <p:nvSpPr>
          <p:cNvPr id="15" name="矩形 14"/>
          <p:cNvSpPr/>
          <p:nvPr/>
        </p:nvSpPr>
        <p:spPr>
          <a:xfrm>
            <a:off x="0" y="188640"/>
            <a:ext cx="6372200" cy="720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16200000" flipV="1">
            <a:off x="-1440668" y="1620180"/>
            <a:ext cx="3312368" cy="720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6200000" flipV="1">
            <a:off x="-1296652" y="800708"/>
            <a:ext cx="3312368" cy="720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descr="C:\Users\Administrator\Desktop\2222.gif"/>
          <p:cNvPicPr>
            <a:picLocks noChangeAspect="1" noChangeArrowheads="1"/>
          </p:cNvPicPr>
          <p:nvPr/>
        </p:nvPicPr>
        <p:blipFill>
          <a:blip r:embed="rId3" cstate="print"/>
          <a:srcRect/>
          <a:stretch>
            <a:fillRect/>
          </a:stretch>
        </p:blipFill>
        <p:spPr bwMode="auto">
          <a:xfrm>
            <a:off x="959545" y="548680"/>
            <a:ext cx="7212855" cy="18054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slide(fromBottom)">
                                      <p:cBhvr>
                                        <p:cTn id="7" dur="2000"/>
                                        <p:tgtEl>
                                          <p:spTgt spid="1027"/>
                                        </p:tgtEl>
                                      </p:cBhvr>
                                    </p:animEffect>
                                  </p:childTnLst>
                                </p:cTn>
                              </p:par>
                            </p:childTnLst>
                          </p:cTn>
                        </p:par>
                        <p:par>
                          <p:cTn id="8" fill="hold">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lide(fromBottom)">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一、“十二五”我区民政事业发展回顾</a:t>
            </a:r>
          </a:p>
        </p:txBody>
      </p:sp>
      <p:sp>
        <p:nvSpPr>
          <p:cNvPr id="5" name="圆角矩形 4"/>
          <p:cNvSpPr/>
          <p:nvPr/>
        </p:nvSpPr>
        <p:spPr>
          <a:xfrm>
            <a:off x="611560" y="2060849"/>
            <a:ext cx="2808312" cy="1940957"/>
          </a:xfrm>
          <a:prstGeom prst="roundRect">
            <a:avLst/>
          </a:prstGeom>
          <a:solidFill>
            <a:srgbClr val="FBBDC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latin typeface="+mn-ea"/>
              </a:rPr>
              <a:t>2</a:t>
            </a:r>
            <a:r>
              <a:rPr lang="zh-CN" altLang="en-US" b="1" dirty="0" smtClean="0">
                <a:latin typeface="+mn-ea"/>
              </a:rPr>
              <a:t>、社会福利和老龄事业扎实推进，老年人、孤残儿童等群体的基本需求得到较好满足</a:t>
            </a:r>
            <a:endParaRPr lang="zh-CN" altLang="en-US" dirty="0">
              <a:latin typeface="+mn-ea"/>
            </a:endParaRPr>
          </a:p>
        </p:txBody>
      </p:sp>
      <p:sp>
        <p:nvSpPr>
          <p:cNvPr id="7" name="矩形 6"/>
          <p:cNvSpPr/>
          <p:nvPr/>
        </p:nvSpPr>
        <p:spPr>
          <a:xfrm>
            <a:off x="4139952" y="2060848"/>
            <a:ext cx="4572000" cy="1754326"/>
          </a:xfrm>
          <a:prstGeom prst="rect">
            <a:avLst/>
          </a:prstGeom>
        </p:spPr>
        <p:txBody>
          <a:bodyPr>
            <a:spAutoFit/>
          </a:bodyPr>
          <a:lstStyle/>
          <a:p>
            <a:pPr algn="just"/>
            <a:r>
              <a:rPr lang="zh-CN" altLang="en-US" dirty="0" smtClean="0">
                <a:latin typeface="黑体" pitchFamily="49" charset="-122"/>
                <a:ea typeface="黑体" pitchFamily="49" charset="-122"/>
              </a:rPr>
              <a:t>    积极推进孤残儿童福利事业，努力保障孤儿的基本生活与需求，建立健全了孤儿救助专项制度，全区孤儿每月生活标准</a:t>
            </a:r>
            <a:r>
              <a:rPr lang="en-US" altLang="zh-CN" dirty="0" smtClean="0">
                <a:latin typeface="黑体" pitchFamily="49" charset="-122"/>
                <a:ea typeface="黑体" pitchFamily="49" charset="-122"/>
              </a:rPr>
              <a:t>700</a:t>
            </a:r>
            <a:r>
              <a:rPr lang="zh-CN" altLang="en-US" dirty="0" smtClean="0">
                <a:latin typeface="黑体" pitchFamily="49" charset="-122"/>
                <a:ea typeface="黑体" pitchFamily="49" charset="-122"/>
              </a:rPr>
              <a:t>元，比国家规定的最低标准高出</a:t>
            </a:r>
            <a:r>
              <a:rPr lang="en-US" altLang="zh-CN" dirty="0" smtClean="0">
                <a:latin typeface="黑体" pitchFamily="49" charset="-122"/>
                <a:ea typeface="黑体" pitchFamily="49" charset="-122"/>
              </a:rPr>
              <a:t>100</a:t>
            </a:r>
            <a:r>
              <a:rPr lang="zh-CN" altLang="en-US" dirty="0" smtClean="0">
                <a:latin typeface="黑体" pitchFamily="49" charset="-122"/>
                <a:ea typeface="黑体" pitchFamily="49" charset="-122"/>
              </a:rPr>
              <a:t>元，对年满</a:t>
            </a:r>
            <a:r>
              <a:rPr lang="en-US" altLang="zh-CN" dirty="0" smtClean="0">
                <a:latin typeface="黑体" pitchFamily="49" charset="-122"/>
                <a:ea typeface="黑体" pitchFamily="49" charset="-122"/>
              </a:rPr>
              <a:t>18</a:t>
            </a:r>
            <a:r>
              <a:rPr lang="zh-CN" altLang="en-US" dirty="0" smtClean="0">
                <a:latin typeface="黑体" pitchFamily="49" charset="-122"/>
                <a:ea typeface="黑体" pitchFamily="49" charset="-122"/>
              </a:rPr>
              <a:t>周岁继续学业教育的孤儿照常给予生活补助，直至学业结束。</a:t>
            </a:r>
            <a:endParaRPr lang="en-US" altLang="zh-CN" dirty="0" smtClean="0">
              <a:latin typeface="黑体" pitchFamily="49" charset="-122"/>
              <a:ea typeface="黑体" pitchFamily="49" charset="-122"/>
            </a:endParaRPr>
          </a:p>
        </p:txBody>
      </p:sp>
      <p:pic>
        <p:nvPicPr>
          <p:cNvPr id="8"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pic>
        <p:nvPicPr>
          <p:cNvPr id="57346" name="Picture 2" descr="f:\program files\360se6\User Data\temp\t0141ecd5756df857a5.jpg"/>
          <p:cNvPicPr>
            <a:picLocks noChangeAspect="1" noChangeArrowheads="1"/>
          </p:cNvPicPr>
          <p:nvPr/>
        </p:nvPicPr>
        <p:blipFill>
          <a:blip r:embed="rId3" cstate="print"/>
          <a:srcRect/>
          <a:stretch>
            <a:fillRect/>
          </a:stretch>
        </p:blipFill>
        <p:spPr bwMode="auto">
          <a:xfrm>
            <a:off x="5436096" y="3789040"/>
            <a:ext cx="3146648" cy="2088232"/>
          </a:xfrm>
          <a:prstGeom prst="rect">
            <a:avLst/>
          </a:prstGeom>
          <a:ln>
            <a:noFill/>
          </a:ln>
          <a:effectLst>
            <a:softEdge rad="112500"/>
          </a:effectLst>
        </p:spPr>
      </p:pic>
      <p:pic>
        <p:nvPicPr>
          <p:cNvPr id="57350" name="Picture 6" descr="f:\program files\360se6\User Data\temp\W020110708365162230147.jpg"/>
          <p:cNvPicPr>
            <a:picLocks noChangeAspect="1" noChangeArrowheads="1"/>
          </p:cNvPicPr>
          <p:nvPr/>
        </p:nvPicPr>
        <p:blipFill>
          <a:blip r:embed="rId4" cstate="print"/>
          <a:srcRect/>
          <a:stretch>
            <a:fillRect/>
          </a:stretch>
        </p:blipFill>
        <p:spPr bwMode="auto">
          <a:xfrm>
            <a:off x="323528" y="4221088"/>
            <a:ext cx="2520280" cy="1887436"/>
          </a:xfrm>
          <a:prstGeom prst="rect">
            <a:avLst/>
          </a:prstGeom>
          <a:ln>
            <a:noFill/>
          </a:ln>
          <a:effectLst>
            <a:softEdge rad="112500"/>
          </a:effectLst>
        </p:spPr>
      </p:pic>
      <p:sp>
        <p:nvSpPr>
          <p:cNvPr id="10" name="矩形 9"/>
          <p:cNvSpPr/>
          <p:nvPr/>
        </p:nvSpPr>
        <p:spPr>
          <a:xfrm>
            <a:off x="0" y="1196752"/>
            <a:ext cx="7164288"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noFill/>
          </a:ln>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 （一）惠及特困群体，民生保障体系深化发展</a:t>
            </a:r>
            <a:endParaRPr lang="zh-CN" altLang="en-US" sz="2400" dirty="0">
              <a:latin typeface="华文新魏" pitchFamily="2" charset="-122"/>
              <a:ea typeface="华文新魏" pitchFamily="2" charset="-122"/>
            </a:endParaRPr>
          </a:p>
        </p:txBody>
      </p:sp>
      <p:pic>
        <p:nvPicPr>
          <p:cNvPr id="11" name="Picture 4" descr="f:\program files\360se6\User Data\temp\w020090525388964495201.jpg"/>
          <p:cNvPicPr>
            <a:picLocks noChangeAspect="1" noChangeArrowheads="1"/>
          </p:cNvPicPr>
          <p:nvPr/>
        </p:nvPicPr>
        <p:blipFill>
          <a:blip r:embed="rId5" cstate="print"/>
          <a:srcRect r="18485"/>
          <a:stretch>
            <a:fillRect/>
          </a:stretch>
        </p:blipFill>
        <p:spPr bwMode="auto">
          <a:xfrm>
            <a:off x="2987824" y="4581128"/>
            <a:ext cx="2379370" cy="193816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1000"/>
                                        <p:tgtEl>
                                          <p:spTgt spid="7"/>
                                        </p:tgtEl>
                                      </p:cBhvr>
                                    </p:animEffect>
                                  </p:childTnLst>
                                </p:cTn>
                              </p:par>
                            </p:childTnLst>
                          </p:cTn>
                        </p:par>
                        <p:par>
                          <p:cTn id="8" fill="hold">
                            <p:stCondLst>
                              <p:cond delay="2000"/>
                            </p:stCondLst>
                            <p:childTnLst>
                              <p:par>
                                <p:cTn id="9" presetID="5" presetClass="entr" presetSubtype="10" fill="hold" nodeType="afterEffect">
                                  <p:stCondLst>
                                    <p:cond delay="0"/>
                                  </p:stCondLst>
                                  <p:childTnLst>
                                    <p:set>
                                      <p:cBhvr>
                                        <p:cTn id="10" dur="1" fill="hold">
                                          <p:stCondLst>
                                            <p:cond delay="0"/>
                                          </p:stCondLst>
                                        </p:cTn>
                                        <p:tgtEl>
                                          <p:spTgt spid="57350"/>
                                        </p:tgtEl>
                                        <p:attrNameLst>
                                          <p:attrName>style.visibility</p:attrName>
                                        </p:attrNameLst>
                                      </p:cBhvr>
                                      <p:to>
                                        <p:strVal val="visible"/>
                                      </p:to>
                                    </p:set>
                                    <p:animEffect transition="in" filter="checkerboard(across)">
                                      <p:cBhvr>
                                        <p:cTn id="11" dur="1000"/>
                                        <p:tgtEl>
                                          <p:spTgt spid="57350"/>
                                        </p:tgtEl>
                                      </p:cBhvr>
                                    </p:animEffect>
                                  </p:childTnLst>
                                </p:cTn>
                              </p:par>
                            </p:childTnLst>
                          </p:cTn>
                        </p:par>
                        <p:par>
                          <p:cTn id="12" fill="hold">
                            <p:stCondLst>
                              <p:cond delay="3000"/>
                            </p:stCondLst>
                            <p:childTnLst>
                              <p:par>
                                <p:cTn id="13" presetID="5"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1000"/>
                                        <p:tgtEl>
                                          <p:spTgt spid="11"/>
                                        </p:tgtEl>
                                      </p:cBhvr>
                                    </p:animEffect>
                                  </p:childTnLst>
                                </p:cTn>
                              </p:par>
                            </p:childTnLst>
                          </p:cTn>
                        </p:par>
                        <p:par>
                          <p:cTn id="16" fill="hold">
                            <p:stCondLst>
                              <p:cond delay="4000"/>
                            </p:stCondLst>
                            <p:childTnLst>
                              <p:par>
                                <p:cTn id="17" presetID="5" presetClass="entr" presetSubtype="10" fill="hold" nodeType="afterEffect">
                                  <p:stCondLst>
                                    <p:cond delay="0"/>
                                  </p:stCondLst>
                                  <p:childTnLst>
                                    <p:set>
                                      <p:cBhvr>
                                        <p:cTn id="18" dur="1" fill="hold">
                                          <p:stCondLst>
                                            <p:cond delay="0"/>
                                          </p:stCondLst>
                                        </p:cTn>
                                        <p:tgtEl>
                                          <p:spTgt spid="57346"/>
                                        </p:tgtEl>
                                        <p:attrNameLst>
                                          <p:attrName>style.visibility</p:attrName>
                                        </p:attrNameLst>
                                      </p:cBhvr>
                                      <p:to>
                                        <p:strVal val="visible"/>
                                      </p:to>
                                    </p:set>
                                    <p:animEffect transition="in" filter="checkerboard(across)">
                                      <p:cBhvr>
                                        <p:cTn id="19" dur="10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矩形 4"/>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一、“十二五”我区民政事业发展回顾</a:t>
            </a:r>
          </a:p>
        </p:txBody>
      </p:sp>
      <p:sp>
        <p:nvSpPr>
          <p:cNvPr id="7" name="圆角矩形 6"/>
          <p:cNvSpPr/>
          <p:nvPr/>
        </p:nvSpPr>
        <p:spPr>
          <a:xfrm>
            <a:off x="323528" y="1772816"/>
            <a:ext cx="2808312" cy="1481257"/>
          </a:xfrm>
          <a:prstGeom prst="roundRect">
            <a:avLst/>
          </a:prstGeom>
          <a:solidFill>
            <a:srgbClr val="FBBDC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3</a:t>
            </a:r>
            <a:r>
              <a:rPr lang="zh-CN" altLang="zh-CN" b="1" dirty="0" smtClean="0"/>
              <a:t>、双拥工作平台作用明显，优抚安置对象的保障水平不断提高</a:t>
            </a:r>
            <a:endParaRPr lang="zh-CN" altLang="en-US" dirty="0">
              <a:latin typeface="+mn-ea"/>
            </a:endParaRPr>
          </a:p>
        </p:txBody>
      </p:sp>
      <p:sp>
        <p:nvSpPr>
          <p:cNvPr id="10" name="矩形 9"/>
          <p:cNvSpPr/>
          <p:nvPr/>
        </p:nvSpPr>
        <p:spPr>
          <a:xfrm>
            <a:off x="323528" y="3429000"/>
            <a:ext cx="4392488" cy="3139321"/>
          </a:xfrm>
          <a:prstGeom prst="rect">
            <a:avLst/>
          </a:prstGeom>
        </p:spPr>
        <p:txBody>
          <a:bodyPr wrap="square">
            <a:spAutoFit/>
          </a:bodyPr>
          <a:lstStyle/>
          <a:p>
            <a:pPr algn="just">
              <a:buClr>
                <a:srgbClr val="C00000"/>
              </a:buClr>
              <a:buFont typeface="Wingdings" pitchFamily="2" charset="2"/>
              <a:buChar char="u"/>
            </a:pPr>
            <a:r>
              <a:rPr lang="zh-CN" altLang="en-US" dirty="0" smtClean="0">
                <a:latin typeface="黑体" pitchFamily="49" charset="-122"/>
                <a:ea typeface="黑体" pitchFamily="49" charset="-122"/>
              </a:rPr>
              <a:t>实现创建全省双拥模范城“三连冠”。</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en-US" dirty="0" smtClean="0">
                <a:latin typeface="黑体" pitchFamily="49" charset="-122"/>
                <a:ea typeface="黑体" pitchFamily="49" charset="-122"/>
              </a:rPr>
              <a:t>通过建立抚恤补助和优待奖励标准自然增长机制，实现重点优抚对象医疗保险免费参保。</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en-US" altLang="zh-CN" dirty="0" smtClean="0">
                <a:latin typeface="黑体" pitchFamily="49" charset="-122"/>
                <a:ea typeface="黑体" pitchFamily="49" charset="-122"/>
              </a:rPr>
              <a:t>2011</a:t>
            </a:r>
            <a:r>
              <a:rPr lang="zh-CN" altLang="zh-CN" dirty="0" smtClean="0">
                <a:latin typeface="黑体" pitchFamily="49" charset="-122"/>
                <a:ea typeface="黑体" pitchFamily="49" charset="-122"/>
              </a:rPr>
              <a:t>年－</a:t>
            </a:r>
            <a:r>
              <a:rPr lang="en-US" altLang="zh-CN" dirty="0" smtClean="0">
                <a:latin typeface="黑体" pitchFamily="49" charset="-122"/>
                <a:ea typeface="黑体" pitchFamily="49" charset="-122"/>
              </a:rPr>
              <a:t>2014</a:t>
            </a:r>
            <a:r>
              <a:rPr lang="zh-CN" altLang="zh-CN" dirty="0" smtClean="0">
                <a:latin typeface="黑体" pitchFamily="49" charset="-122"/>
                <a:ea typeface="黑体" pitchFamily="49" charset="-122"/>
              </a:rPr>
              <a:t>年</a:t>
            </a:r>
            <a:r>
              <a:rPr lang="en-US" altLang="zh-CN" dirty="0" smtClean="0">
                <a:latin typeface="黑体" pitchFamily="49" charset="-122"/>
                <a:ea typeface="黑体" pitchFamily="49" charset="-122"/>
              </a:rPr>
              <a:t>10</a:t>
            </a:r>
            <a:r>
              <a:rPr lang="zh-CN" altLang="zh-CN" dirty="0" smtClean="0">
                <a:latin typeface="黑体" pitchFamily="49" charset="-122"/>
                <a:ea typeface="黑体" pitchFamily="49" charset="-122"/>
              </a:rPr>
              <a:t>月，共发放优抚资金</a:t>
            </a:r>
            <a:r>
              <a:rPr lang="en-US" altLang="zh-CN" dirty="0" smtClean="0">
                <a:latin typeface="黑体" pitchFamily="49" charset="-122"/>
                <a:ea typeface="黑体" pitchFamily="49" charset="-122"/>
              </a:rPr>
              <a:t>1530</a:t>
            </a:r>
            <a:r>
              <a:rPr lang="zh-CN" altLang="zh-CN" dirty="0" smtClean="0">
                <a:latin typeface="黑体" pitchFamily="49" charset="-122"/>
                <a:ea typeface="黑体" pitchFamily="49" charset="-122"/>
              </a:rPr>
              <a:t>万元。</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共接受退役士兵</a:t>
            </a:r>
            <a:r>
              <a:rPr lang="en-US" altLang="zh-CN" dirty="0" smtClean="0">
                <a:latin typeface="黑体" pitchFamily="49" charset="-122"/>
                <a:ea typeface="黑体" pitchFamily="49" charset="-122"/>
              </a:rPr>
              <a:t>361</a:t>
            </a:r>
            <a:r>
              <a:rPr lang="zh-CN" altLang="zh-CN" dirty="0" smtClean="0">
                <a:latin typeface="黑体" pitchFamily="49" charset="-122"/>
                <a:ea typeface="黑体" pitchFamily="49" charset="-122"/>
              </a:rPr>
              <a:t>人，符合安排工作条件</a:t>
            </a:r>
            <a:r>
              <a:rPr lang="en-US" altLang="zh-CN" dirty="0" smtClean="0">
                <a:latin typeface="黑体" pitchFamily="49" charset="-122"/>
                <a:ea typeface="黑体" pitchFamily="49" charset="-122"/>
              </a:rPr>
              <a:t>230</a:t>
            </a:r>
            <a:r>
              <a:rPr lang="zh-CN" altLang="zh-CN" dirty="0" smtClean="0">
                <a:latin typeface="黑体" pitchFamily="49" charset="-122"/>
                <a:ea typeface="黑体" pitchFamily="49" charset="-122"/>
              </a:rPr>
              <a:t>人，其中已安排工作</a:t>
            </a:r>
            <a:r>
              <a:rPr lang="en-US" altLang="zh-CN" dirty="0" smtClean="0">
                <a:latin typeface="黑体" pitchFamily="49" charset="-122"/>
                <a:ea typeface="黑体" pitchFamily="49" charset="-122"/>
              </a:rPr>
              <a:t>124</a:t>
            </a:r>
            <a:r>
              <a:rPr lang="zh-CN" altLang="zh-CN" dirty="0" smtClean="0">
                <a:latin typeface="黑体" pitchFamily="49" charset="-122"/>
                <a:ea typeface="黑体" pitchFamily="49" charset="-122"/>
              </a:rPr>
              <a:t>人，已办理自谋职业</a:t>
            </a:r>
            <a:r>
              <a:rPr lang="en-US" altLang="zh-CN" dirty="0" smtClean="0">
                <a:latin typeface="黑体" pitchFamily="49" charset="-122"/>
                <a:ea typeface="黑体" pitchFamily="49" charset="-122"/>
              </a:rPr>
              <a:t>104</a:t>
            </a:r>
            <a:r>
              <a:rPr lang="zh-CN" altLang="zh-CN" dirty="0" smtClean="0">
                <a:latin typeface="黑体" pitchFamily="49" charset="-122"/>
                <a:ea typeface="黑体" pitchFamily="49" charset="-122"/>
              </a:rPr>
              <a:t>人，自主择业</a:t>
            </a:r>
            <a:r>
              <a:rPr lang="en-US" altLang="zh-CN" dirty="0" smtClean="0">
                <a:latin typeface="黑体" pitchFamily="49" charset="-122"/>
                <a:ea typeface="黑体" pitchFamily="49" charset="-122"/>
              </a:rPr>
              <a:t>131</a:t>
            </a:r>
            <a:r>
              <a:rPr lang="zh-CN" altLang="zh-CN" dirty="0" smtClean="0">
                <a:latin typeface="黑体" pitchFamily="49" charset="-122"/>
                <a:ea typeface="黑体" pitchFamily="49" charset="-122"/>
              </a:rPr>
              <a:t>人，进行职业教育和技能培训</a:t>
            </a:r>
            <a:r>
              <a:rPr lang="en-US" altLang="zh-CN" dirty="0" smtClean="0">
                <a:latin typeface="黑体" pitchFamily="49" charset="-122"/>
                <a:ea typeface="黑体" pitchFamily="49" charset="-122"/>
              </a:rPr>
              <a:t>195</a:t>
            </a:r>
            <a:r>
              <a:rPr lang="zh-CN" altLang="zh-CN" dirty="0" smtClean="0">
                <a:latin typeface="黑体" pitchFamily="49" charset="-122"/>
                <a:ea typeface="黑体" pitchFamily="49" charset="-122"/>
              </a:rPr>
              <a:t>人，年平均安置率达到</a:t>
            </a:r>
            <a:r>
              <a:rPr lang="en-US" altLang="zh-CN" dirty="0" smtClean="0">
                <a:latin typeface="黑体" pitchFamily="49" charset="-122"/>
                <a:ea typeface="黑体" pitchFamily="49" charset="-122"/>
              </a:rPr>
              <a:t>99.1%</a:t>
            </a:r>
            <a:r>
              <a:rPr lang="zh-CN" altLang="zh-CN" dirty="0" smtClean="0">
                <a:latin typeface="黑体" pitchFamily="49" charset="-122"/>
                <a:ea typeface="黑体" pitchFamily="49" charset="-122"/>
              </a:rPr>
              <a:t>以上。</a:t>
            </a:r>
            <a:endParaRPr lang="en-US" altLang="zh-CN" dirty="0" smtClean="0">
              <a:latin typeface="黑体" pitchFamily="49" charset="-122"/>
              <a:ea typeface="黑体" pitchFamily="49" charset="-122"/>
            </a:endParaRPr>
          </a:p>
        </p:txBody>
      </p:sp>
      <p:pic>
        <p:nvPicPr>
          <p:cNvPr id="11" name="Picture 1" descr="C:\Users\Administrator\Desktop\民政十三五\12.jpg"/>
          <p:cNvPicPr>
            <a:picLocks noChangeAspect="1" noChangeArrowheads="1"/>
          </p:cNvPicPr>
          <p:nvPr/>
        </p:nvPicPr>
        <p:blipFill>
          <a:blip r:embed="rId3" cstate="print">
            <a:lum bright="10000" contrast="-20000"/>
          </a:blip>
          <a:srcRect/>
          <a:stretch>
            <a:fillRect/>
          </a:stretch>
        </p:blipFill>
        <p:spPr bwMode="auto">
          <a:xfrm>
            <a:off x="6876256" y="6192689"/>
            <a:ext cx="2134748" cy="476671"/>
          </a:xfrm>
          <a:prstGeom prst="roundRect">
            <a:avLst>
              <a:gd name="adj" fmla="val 26511"/>
            </a:avLst>
          </a:prstGeom>
          <a:noFill/>
        </p:spPr>
      </p:pic>
      <p:pic>
        <p:nvPicPr>
          <p:cNvPr id="56321" name="Picture 1" descr="C:\Users\Administrator\Desktop\IMG_20141203_101153.jpg"/>
          <p:cNvPicPr>
            <a:picLocks noChangeAspect="1" noChangeArrowheads="1"/>
          </p:cNvPicPr>
          <p:nvPr/>
        </p:nvPicPr>
        <p:blipFill>
          <a:blip r:embed="rId4" cstate="print">
            <a:lum bright="10000" contrast="10000"/>
          </a:blip>
          <a:srcRect l="4276" t="8017" r="12350"/>
          <a:stretch>
            <a:fillRect/>
          </a:stretch>
        </p:blipFill>
        <p:spPr bwMode="auto">
          <a:xfrm>
            <a:off x="5148064" y="3356992"/>
            <a:ext cx="3619482" cy="2469631"/>
          </a:xfrm>
          <a:prstGeom prst="rect">
            <a:avLst/>
          </a:prstGeom>
          <a:ln>
            <a:noFill/>
          </a:ln>
          <a:effectLst>
            <a:softEdge rad="112500"/>
          </a:effectLst>
        </p:spPr>
      </p:pic>
      <p:grpSp>
        <p:nvGrpSpPr>
          <p:cNvPr id="12" name="组合 11"/>
          <p:cNvGrpSpPr/>
          <p:nvPr/>
        </p:nvGrpSpPr>
        <p:grpSpPr>
          <a:xfrm>
            <a:off x="5148064" y="1916832"/>
            <a:ext cx="3744416" cy="1368152"/>
            <a:chOff x="5148064" y="1916832"/>
            <a:chExt cx="3744416" cy="1368152"/>
          </a:xfrm>
        </p:grpSpPr>
        <p:sp>
          <p:nvSpPr>
            <p:cNvPr id="9" name="圆角矩形 8"/>
            <p:cNvSpPr/>
            <p:nvPr/>
          </p:nvSpPr>
          <p:spPr>
            <a:xfrm>
              <a:off x="6516216" y="2204864"/>
              <a:ext cx="2376264" cy="808851"/>
            </a:xfrm>
            <a:prstGeom prst="roundRect">
              <a:avLst>
                <a:gd name="adj" fmla="val 35315"/>
              </a:avLst>
            </a:prstGeom>
            <a:solidFill>
              <a:srgbClr val="E9F8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261938" indent="-261938" algn="ctr">
                <a:buClr>
                  <a:srgbClr val="C00000"/>
                </a:buClr>
                <a:buFont typeface="Wingdings" pitchFamily="2" charset="2"/>
                <a:buChar char="u"/>
              </a:pPr>
              <a:r>
                <a:rPr lang="zh-CN" altLang="en-US" dirty="0" smtClean="0">
                  <a:latin typeface="黑体" pitchFamily="49" charset="-122"/>
                  <a:ea typeface="黑体" pitchFamily="49" charset="-122"/>
                </a:rPr>
                <a:t>创建全省双拥模范城“三连冠”</a:t>
              </a:r>
              <a:endParaRPr lang="zh-CN" altLang="en-US" dirty="0">
                <a:latin typeface="黑体" pitchFamily="49" charset="-122"/>
                <a:ea typeface="黑体" pitchFamily="49" charset="-122"/>
              </a:endParaRPr>
            </a:p>
          </p:txBody>
        </p:sp>
        <p:pic>
          <p:nvPicPr>
            <p:cNvPr id="14338" name="Picture 2" descr="f:\program files\360se6\User Data\temp\2008310172126781_2.jpg"/>
            <p:cNvPicPr>
              <a:picLocks noChangeAspect="1" noChangeArrowheads="1"/>
            </p:cNvPicPr>
            <p:nvPr/>
          </p:nvPicPr>
          <p:blipFill>
            <a:blip r:embed="rId5" cstate="print">
              <a:clrChange>
                <a:clrFrom>
                  <a:srgbClr val="FFFFFF"/>
                </a:clrFrom>
                <a:clrTo>
                  <a:srgbClr val="FFFFFF">
                    <a:alpha val="0"/>
                  </a:srgbClr>
                </a:clrTo>
              </a:clrChange>
            </a:blip>
            <a:srcRect l="52048" t="11580" r="32847" b="56989"/>
            <a:stretch>
              <a:fillRect/>
            </a:stretch>
          </p:blipFill>
          <p:spPr bwMode="auto">
            <a:xfrm>
              <a:off x="5148064" y="1916832"/>
              <a:ext cx="1440160" cy="1368152"/>
            </a:xfrm>
            <a:prstGeom prst="rect">
              <a:avLst/>
            </a:prstGeom>
            <a:noFill/>
          </p:spPr>
        </p:pic>
      </p:grpSp>
      <p:pic>
        <p:nvPicPr>
          <p:cNvPr id="56323" name="Picture 3" descr="f:\program files\360se6\User Data\temp\t01c0f3c83903a6084c.jpg"/>
          <p:cNvPicPr>
            <a:picLocks noChangeAspect="1" noChangeArrowheads="1"/>
          </p:cNvPicPr>
          <p:nvPr/>
        </p:nvPicPr>
        <p:blipFill>
          <a:blip r:embed="rId6" cstate="print"/>
          <a:srcRect/>
          <a:stretch>
            <a:fillRect/>
          </a:stretch>
        </p:blipFill>
        <p:spPr bwMode="auto">
          <a:xfrm>
            <a:off x="3275856" y="1988840"/>
            <a:ext cx="1793776" cy="1345332"/>
          </a:xfrm>
          <a:prstGeom prst="ellipse">
            <a:avLst/>
          </a:prstGeom>
          <a:ln>
            <a:noFill/>
          </a:ln>
          <a:effectLst>
            <a:softEdge rad="112500"/>
          </a:effectLst>
        </p:spPr>
      </p:pic>
      <p:sp>
        <p:nvSpPr>
          <p:cNvPr id="13" name="矩形 12"/>
          <p:cNvSpPr/>
          <p:nvPr/>
        </p:nvSpPr>
        <p:spPr>
          <a:xfrm>
            <a:off x="0" y="1196752"/>
            <a:ext cx="7164288"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noFill/>
          </a:ln>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 （一）惠及特困群体，民生保障体系深化发展</a:t>
            </a:r>
            <a:endParaRPr lang="zh-CN" altLang="en-US" sz="2400" dirty="0">
              <a:latin typeface="华文新魏" pitchFamily="2" charset="-122"/>
              <a:ea typeface="华文新魏"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2" presetClass="entr" presetSubtype="4" fill="hold" grpId="0"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slide(fromBottom)">
                                      <p:cBhvr>
                                        <p:cTn id="16" dur="1000"/>
                                        <p:tgtEl>
                                          <p:spTgt spid="10">
                                            <p:txEl>
                                              <p:pRg st="0" end="0"/>
                                            </p:txEl>
                                          </p:spTgt>
                                        </p:tgtEl>
                                      </p:cBhvr>
                                    </p:animEffect>
                                  </p:childTnLst>
                                </p:cTn>
                              </p:par>
                            </p:childTnLst>
                          </p:cTn>
                        </p:par>
                        <p:par>
                          <p:cTn id="17" fill="hold">
                            <p:stCondLst>
                              <p:cond delay="2500"/>
                            </p:stCondLst>
                            <p:childTnLst>
                              <p:par>
                                <p:cTn id="18" presetID="12" presetClass="entr" presetSubtype="4" fill="hold" grpId="0"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slide(fromBottom)">
                                      <p:cBhvr>
                                        <p:cTn id="20" dur="1000"/>
                                        <p:tgtEl>
                                          <p:spTgt spid="10">
                                            <p:txEl>
                                              <p:pRg st="1" end="1"/>
                                            </p:txEl>
                                          </p:spTgt>
                                        </p:tgtEl>
                                      </p:cBhvr>
                                    </p:animEffect>
                                  </p:childTnLst>
                                </p:cTn>
                              </p:par>
                            </p:childTnLst>
                          </p:cTn>
                        </p:par>
                        <p:par>
                          <p:cTn id="21" fill="hold">
                            <p:stCondLst>
                              <p:cond delay="3500"/>
                            </p:stCondLst>
                            <p:childTnLst>
                              <p:par>
                                <p:cTn id="22" presetID="12" presetClass="entr" presetSubtype="4" fill="hold" grpId="0"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slide(fromBottom)">
                                      <p:cBhvr>
                                        <p:cTn id="24" dur="1000"/>
                                        <p:tgtEl>
                                          <p:spTgt spid="10">
                                            <p:txEl>
                                              <p:pRg st="2" end="2"/>
                                            </p:txEl>
                                          </p:spTgt>
                                        </p:tgtEl>
                                      </p:cBhvr>
                                    </p:animEffect>
                                  </p:childTnLst>
                                </p:cTn>
                              </p:par>
                            </p:childTnLst>
                          </p:cTn>
                        </p:par>
                        <p:par>
                          <p:cTn id="25" fill="hold">
                            <p:stCondLst>
                              <p:cond delay="4500"/>
                            </p:stCondLst>
                            <p:childTnLst>
                              <p:par>
                                <p:cTn id="26" presetID="12" presetClass="entr" presetSubtype="4" fill="hold" grpId="0" nodeType="after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slide(fromBottom)">
                                      <p:cBhvr>
                                        <p:cTn id="28" dur="1000"/>
                                        <p:tgtEl>
                                          <p:spTgt spid="10">
                                            <p:txEl>
                                              <p:pRg st="3" end="3"/>
                                            </p:txEl>
                                          </p:spTgt>
                                        </p:tgtEl>
                                      </p:cBhvr>
                                    </p:animEffect>
                                  </p:childTnLst>
                                </p:cTn>
                              </p:par>
                            </p:childTnLst>
                          </p:cTn>
                        </p:par>
                        <p:par>
                          <p:cTn id="29" fill="hold">
                            <p:stCondLst>
                              <p:cond delay="5500"/>
                            </p:stCondLst>
                            <p:childTnLst>
                              <p:par>
                                <p:cTn id="30" presetID="9" presetClass="entr" presetSubtype="0" fill="hold" nodeType="after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dissolve">
                                      <p:cBhvr>
                                        <p:cTn id="32" dur="1000"/>
                                        <p:tgtEl>
                                          <p:spTgt spid="56323"/>
                                        </p:tgtEl>
                                      </p:cBhvr>
                                    </p:animEffect>
                                  </p:childTnLst>
                                </p:cTn>
                              </p:par>
                              <p:par>
                                <p:cTn id="33" presetID="9" presetClass="entr" presetSubtype="0" fill="hold" nodeType="withEffect">
                                  <p:stCondLst>
                                    <p:cond delay="0"/>
                                  </p:stCondLst>
                                  <p:childTnLst>
                                    <p:set>
                                      <p:cBhvr>
                                        <p:cTn id="34" dur="1" fill="hold">
                                          <p:stCondLst>
                                            <p:cond delay="0"/>
                                          </p:stCondLst>
                                        </p:cTn>
                                        <p:tgtEl>
                                          <p:spTgt spid="56321"/>
                                        </p:tgtEl>
                                        <p:attrNameLst>
                                          <p:attrName>style.visibility</p:attrName>
                                        </p:attrNameLst>
                                      </p:cBhvr>
                                      <p:to>
                                        <p:strVal val="visible"/>
                                      </p:to>
                                    </p:set>
                                    <p:animEffect transition="in" filter="dissolve">
                                      <p:cBhvr>
                                        <p:cTn id="35" dur="1000"/>
                                        <p:tgtEl>
                                          <p:spTgt spid="56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矩形 2"/>
          <p:cNvSpPr/>
          <p:nvPr/>
        </p:nvSpPr>
        <p:spPr>
          <a:xfrm>
            <a:off x="-36512" y="1196752"/>
            <a:ext cx="8856984" cy="83099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（二）以社区、社区社会组织和社工为主要内容的社会管理格局逐步形成，社区服务体系建设不断完善。</a:t>
            </a:r>
          </a:p>
        </p:txBody>
      </p:sp>
      <p:sp>
        <p:nvSpPr>
          <p:cNvPr id="5" name="矩形 4"/>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sp>
        <p:nvSpPr>
          <p:cNvPr id="8" name="同心圆 7"/>
          <p:cNvSpPr/>
          <p:nvPr/>
        </p:nvSpPr>
        <p:spPr>
          <a:xfrm rot="20700449">
            <a:off x="706483" y="3128313"/>
            <a:ext cx="4135268" cy="2842888"/>
          </a:xfrm>
          <a:prstGeom prst="donut">
            <a:avLst>
              <a:gd name="adj" fmla="val 5666"/>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solidFill>
                <a:schemeClr val="tx1"/>
              </a:solidFill>
            </a:endParaRPr>
          </a:p>
        </p:txBody>
      </p:sp>
      <p:sp>
        <p:nvSpPr>
          <p:cNvPr id="9" name="椭圆 8"/>
          <p:cNvSpPr/>
          <p:nvPr/>
        </p:nvSpPr>
        <p:spPr>
          <a:xfrm>
            <a:off x="1691680" y="4077072"/>
            <a:ext cx="1996652" cy="1143008"/>
          </a:xfrm>
          <a:prstGeom prst="ellipse">
            <a:avLst/>
          </a:prstGeom>
          <a:ln/>
        </p:spPr>
        <p:style>
          <a:lnRef idx="0">
            <a:schemeClr val="accent6"/>
          </a:lnRef>
          <a:fillRef idx="3">
            <a:schemeClr val="accent6"/>
          </a:fillRef>
          <a:effectRef idx="3">
            <a:schemeClr val="accent6"/>
          </a:effectRef>
          <a:fontRef idx="minor">
            <a:schemeClr val="lt1"/>
          </a:fontRef>
        </p:style>
        <p:txBody>
          <a:bodyPr vert="horz" anchor="ctr"/>
          <a:lstStyle/>
          <a:p>
            <a:pPr algn="ctr">
              <a:defRPr/>
            </a:pPr>
            <a:r>
              <a:rPr lang="zh-CN" altLang="en-US" sz="2400" b="1" dirty="0" smtClean="0">
                <a:ln w="10160">
                  <a:solidFill>
                    <a:schemeClr val="accent1"/>
                  </a:solidFill>
                  <a:prstDash val="solid"/>
                </a:ln>
                <a:solidFill>
                  <a:schemeClr val="bg1"/>
                </a:solidFill>
                <a:latin typeface="华文新魏" pitchFamily="2" charset="-122"/>
                <a:ea typeface="华文新魏" pitchFamily="2" charset="-122"/>
                <a:cs typeface="宋体" pitchFamily="2" charset="-122"/>
              </a:rPr>
              <a:t>社   区</a:t>
            </a:r>
            <a:endParaRPr lang="en-US" altLang="zh-CN" sz="2400" b="1" dirty="0" smtClean="0">
              <a:ln w="10160">
                <a:solidFill>
                  <a:schemeClr val="accent1"/>
                </a:solidFill>
                <a:prstDash val="solid"/>
              </a:ln>
              <a:solidFill>
                <a:schemeClr val="bg1"/>
              </a:solidFill>
              <a:latin typeface="华文新魏" pitchFamily="2" charset="-122"/>
              <a:ea typeface="华文新魏" pitchFamily="2" charset="-122"/>
              <a:cs typeface="宋体" pitchFamily="2" charset="-122"/>
            </a:endParaRPr>
          </a:p>
          <a:p>
            <a:pPr algn="ctr">
              <a:defRPr/>
            </a:pPr>
            <a:r>
              <a:rPr lang="zh-CN" altLang="en-US" sz="2400" b="1" dirty="0" smtClean="0">
                <a:ln w="10160">
                  <a:solidFill>
                    <a:schemeClr val="accent1"/>
                  </a:solidFill>
                  <a:prstDash val="solid"/>
                </a:ln>
                <a:solidFill>
                  <a:schemeClr val="bg1"/>
                </a:solidFill>
                <a:latin typeface="华文新魏" pitchFamily="2" charset="-122"/>
                <a:ea typeface="华文新魏" pitchFamily="2" charset="-122"/>
                <a:cs typeface="宋体" pitchFamily="2" charset="-122"/>
              </a:rPr>
              <a:t>党组织</a:t>
            </a:r>
            <a:endParaRPr lang="zh-CN" altLang="en-US" sz="2400" b="1" dirty="0">
              <a:ln w="10160">
                <a:solidFill>
                  <a:schemeClr val="accent1"/>
                </a:solidFill>
                <a:prstDash val="solid"/>
              </a:ln>
              <a:solidFill>
                <a:schemeClr val="bg1"/>
              </a:solidFill>
              <a:latin typeface="华文新魏" pitchFamily="2" charset="-122"/>
              <a:ea typeface="华文新魏" pitchFamily="2" charset="-122"/>
              <a:cs typeface="宋体" pitchFamily="2" charset="-122"/>
            </a:endParaRPr>
          </a:p>
        </p:txBody>
      </p:sp>
      <p:sp>
        <p:nvSpPr>
          <p:cNvPr id="10" name="圆角矩形 9"/>
          <p:cNvSpPr/>
          <p:nvPr/>
        </p:nvSpPr>
        <p:spPr>
          <a:xfrm>
            <a:off x="1979712" y="2924944"/>
            <a:ext cx="1368152" cy="715089"/>
          </a:xfrm>
          <a:prstGeom prst="roundRect">
            <a:avLst/>
          </a:prstGeom>
          <a:effectLst>
            <a:outerShdw blurRad="76200" dist="12700" dir="8100000" sy="-23000" kx="800400" algn="br" rotWithShape="0">
              <a:prstClr val="black">
                <a:alpha val="2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社  区</a:t>
            </a:r>
            <a:endParaRPr lang="en-US" altLang="zh-CN" b="1" dirty="0" smtClean="0">
              <a:solidFill>
                <a:srgbClr val="0033CC"/>
              </a:solidFill>
              <a:latin typeface="黑体" pitchFamily="49" charset="-122"/>
              <a:ea typeface="黑体" pitchFamily="49" charset="-122"/>
              <a:cs typeface="宋体" pitchFamily="2" charset="-122"/>
            </a:endParaRPr>
          </a:p>
          <a:p>
            <a:pPr lvl="0" algn="ctr"/>
            <a:r>
              <a:rPr lang="zh-CN" altLang="en-US" b="1" dirty="0" smtClean="0">
                <a:solidFill>
                  <a:srgbClr val="0033CC"/>
                </a:solidFill>
                <a:latin typeface="黑体" pitchFamily="49" charset="-122"/>
                <a:ea typeface="黑体" pitchFamily="49" charset="-122"/>
                <a:cs typeface="宋体" pitchFamily="2" charset="-122"/>
              </a:rPr>
              <a:t>居委会</a:t>
            </a:r>
            <a:endParaRPr lang="en-US" altLang="zh-CN" b="1" dirty="0">
              <a:solidFill>
                <a:srgbClr val="0033CC"/>
              </a:solidFill>
              <a:latin typeface="黑体" pitchFamily="49" charset="-122"/>
              <a:ea typeface="黑体" pitchFamily="49" charset="-122"/>
              <a:cs typeface="宋体" pitchFamily="2" charset="-122"/>
            </a:endParaRPr>
          </a:p>
        </p:txBody>
      </p:sp>
      <p:sp>
        <p:nvSpPr>
          <p:cNvPr id="11" name="圆角矩形 10"/>
          <p:cNvSpPr/>
          <p:nvPr/>
        </p:nvSpPr>
        <p:spPr>
          <a:xfrm>
            <a:off x="179512" y="4365104"/>
            <a:ext cx="1297060" cy="715089"/>
          </a:xfrm>
          <a:prstGeom prst="roundRect">
            <a:avLst/>
          </a:prstGeom>
          <a:effectLst>
            <a:outerShdw blurRad="76200" dist="12700" dir="8100000" sy="-23000" kx="800400" algn="br" rotWithShape="0">
              <a:prstClr val="black">
                <a:alpha val="2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社区公共服务站</a:t>
            </a:r>
            <a:endParaRPr lang="en-US" altLang="zh-CN" b="1" dirty="0">
              <a:solidFill>
                <a:srgbClr val="0033CC"/>
              </a:solidFill>
              <a:latin typeface="黑体" pitchFamily="49" charset="-122"/>
              <a:ea typeface="黑体" pitchFamily="49" charset="-122"/>
              <a:cs typeface="宋体" pitchFamily="2" charset="-122"/>
            </a:endParaRPr>
          </a:p>
        </p:txBody>
      </p:sp>
      <p:sp>
        <p:nvSpPr>
          <p:cNvPr id="12" name="圆角矩形 11"/>
          <p:cNvSpPr/>
          <p:nvPr/>
        </p:nvSpPr>
        <p:spPr>
          <a:xfrm>
            <a:off x="4067944" y="3717032"/>
            <a:ext cx="1375042" cy="715089"/>
          </a:xfrm>
          <a:prstGeom prst="roundRect">
            <a:avLst/>
          </a:prstGeom>
          <a:effectLst>
            <a:outerShdw blurRad="76200" dist="12700" dir="8100000" sy="-23000" kx="800400" algn="br" rotWithShape="0">
              <a:prstClr val="black">
                <a:alpha val="2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辖区</a:t>
            </a:r>
            <a:endParaRPr lang="en-US" altLang="zh-CN" b="1" dirty="0" smtClean="0">
              <a:solidFill>
                <a:srgbClr val="0033CC"/>
              </a:solidFill>
              <a:latin typeface="黑体" pitchFamily="49" charset="-122"/>
              <a:ea typeface="黑体" pitchFamily="49" charset="-122"/>
              <a:cs typeface="宋体" pitchFamily="2" charset="-122"/>
            </a:endParaRPr>
          </a:p>
          <a:p>
            <a:pPr lvl="0" algn="ctr"/>
            <a:r>
              <a:rPr lang="zh-CN" altLang="en-US" b="1" dirty="0" smtClean="0">
                <a:solidFill>
                  <a:srgbClr val="0033CC"/>
                </a:solidFill>
                <a:latin typeface="黑体" pitchFamily="49" charset="-122"/>
                <a:ea typeface="黑体" pitchFamily="49" charset="-122"/>
                <a:cs typeface="宋体" pitchFamily="2" charset="-122"/>
              </a:rPr>
              <a:t>单位</a:t>
            </a:r>
            <a:endParaRPr lang="en-US" altLang="zh-CN" b="1" dirty="0">
              <a:solidFill>
                <a:srgbClr val="0033CC"/>
              </a:solidFill>
              <a:latin typeface="黑体" pitchFamily="49" charset="-122"/>
              <a:ea typeface="黑体" pitchFamily="49" charset="-122"/>
              <a:cs typeface="宋体" pitchFamily="2" charset="-122"/>
            </a:endParaRPr>
          </a:p>
        </p:txBody>
      </p:sp>
      <p:sp>
        <p:nvSpPr>
          <p:cNvPr id="14" name="圆角矩形 13"/>
          <p:cNvSpPr/>
          <p:nvPr/>
        </p:nvSpPr>
        <p:spPr>
          <a:xfrm>
            <a:off x="2123728" y="5589240"/>
            <a:ext cx="1446222" cy="715089"/>
          </a:xfrm>
          <a:prstGeom prst="roundRect">
            <a:avLst/>
          </a:prstGeom>
          <a:effectLst>
            <a:outerShdw blurRad="76200" dist="12700" dir="8100000" sy="-23000" kx="800400" algn="br" rotWithShape="0">
              <a:prstClr val="black">
                <a:alpha val="2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社  区</a:t>
            </a:r>
            <a:endParaRPr lang="en-US" altLang="zh-CN" b="1" dirty="0" smtClean="0">
              <a:solidFill>
                <a:srgbClr val="0033CC"/>
              </a:solidFill>
              <a:latin typeface="黑体" pitchFamily="49" charset="-122"/>
              <a:ea typeface="黑体" pitchFamily="49" charset="-122"/>
              <a:cs typeface="宋体" pitchFamily="2" charset="-122"/>
            </a:endParaRPr>
          </a:p>
          <a:p>
            <a:pPr lvl="0" algn="ctr"/>
            <a:r>
              <a:rPr lang="zh-CN" altLang="en-US" b="1" dirty="0" smtClean="0">
                <a:solidFill>
                  <a:srgbClr val="0033CC"/>
                </a:solidFill>
                <a:latin typeface="黑体" pitchFamily="49" charset="-122"/>
                <a:ea typeface="黑体" pitchFamily="49" charset="-122"/>
                <a:cs typeface="宋体" pitchFamily="2" charset="-122"/>
              </a:rPr>
              <a:t>社会组织</a:t>
            </a:r>
          </a:p>
        </p:txBody>
      </p:sp>
      <p:pic>
        <p:nvPicPr>
          <p:cNvPr id="1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16" name="圆角矩形 15"/>
          <p:cNvSpPr/>
          <p:nvPr/>
        </p:nvSpPr>
        <p:spPr>
          <a:xfrm>
            <a:off x="395536" y="2204864"/>
            <a:ext cx="6192688" cy="414298"/>
          </a:xfrm>
          <a:prstGeom prst="roundRect">
            <a:avLst/>
          </a:prstGeom>
          <a:solidFill>
            <a:srgbClr val="E9F8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ts val="2160"/>
              </a:lnSpc>
            </a:pPr>
            <a:r>
              <a:rPr lang="en-US" altLang="zh-CN" b="1" dirty="0" smtClean="0"/>
              <a:t>1</a:t>
            </a:r>
            <a:r>
              <a:rPr lang="zh-CN" altLang="zh-CN" b="1" dirty="0" smtClean="0"/>
              <a:t>、基层政权和社区建设不断深化，居民自治显现活力</a:t>
            </a:r>
            <a:endParaRPr lang="zh-CN" altLang="en-US" dirty="0">
              <a:latin typeface="+mn-ea"/>
            </a:endParaRPr>
          </a:p>
        </p:txBody>
      </p:sp>
      <p:sp>
        <p:nvSpPr>
          <p:cNvPr id="17" name="矩形 16"/>
          <p:cNvSpPr/>
          <p:nvPr/>
        </p:nvSpPr>
        <p:spPr>
          <a:xfrm>
            <a:off x="5508104" y="2924944"/>
            <a:ext cx="3294112" cy="2585323"/>
          </a:xfrm>
          <a:prstGeom prst="rect">
            <a:avLst/>
          </a:prstGeom>
        </p:spPr>
        <p:txBody>
          <a:bodyPr wrap="square">
            <a:spAutoFit/>
          </a:bodyPr>
          <a:lstStyle/>
          <a:p>
            <a:r>
              <a:rPr lang="en-US" altLang="zh-CN" dirty="0" smtClean="0">
                <a:latin typeface="黑体" pitchFamily="49" charset="-122"/>
                <a:ea typeface="黑体" pitchFamily="49" charset="-122"/>
              </a:rPr>
              <a:t>    </a:t>
            </a:r>
            <a:r>
              <a:rPr lang="zh-CN" altLang="zh-CN" dirty="0" smtClean="0">
                <a:latin typeface="黑体" pitchFamily="49" charset="-122"/>
                <a:ea typeface="黑体" pitchFamily="49" charset="-122"/>
              </a:rPr>
              <a:t>十二五期间，以创新社区管理体制，巩固发展基层民主自治，建立社区服务体系为重点，不断强化社区服务，协助、监督等职能，建立完善了以社区党组织为核心、社区居委会为主体、社区公共服务站为支撑、社区社会组织和辖区单位为补充的社区组织体系。</a:t>
            </a:r>
            <a:endParaRPr lang="zh-CN" altLang="en-US" dirty="0">
              <a:latin typeface="黑体" pitchFamily="49" charset="-122"/>
              <a:ea typeface="黑体"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1000"/>
                                        <p:tgtEl>
                                          <p:spTgt spid="3"/>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Left)">
                                      <p:cBhvr>
                                        <p:cTn id="11" dur="1000"/>
                                        <p:tgtEl>
                                          <p:spTgt spid="16"/>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lide(fromBottom)">
                                      <p:cBhvr>
                                        <p:cTn id="15" dur="1000"/>
                                        <p:tgtEl>
                                          <p:spTgt spid="17"/>
                                        </p:tgtEl>
                                      </p:cBhvr>
                                    </p:animEffect>
                                  </p:childTnLst>
                                </p:cTn>
                              </p:par>
                            </p:childTnLst>
                          </p:cTn>
                        </p:par>
                        <p:par>
                          <p:cTn id="16" fill="hold">
                            <p:stCondLst>
                              <p:cond delay="3000"/>
                            </p:stCondLst>
                            <p:childTnLst>
                              <p:par>
                                <p:cTn id="17" presetID="2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childTnLst>
                                </p:cTn>
                              </p:par>
                            </p:childTnLst>
                          </p:cTn>
                        </p:par>
                        <p:par>
                          <p:cTn id="21" fill="hold">
                            <p:stCondLst>
                              <p:cond delay="4000"/>
                            </p:stCondLst>
                            <p:childTnLst>
                              <p:par>
                                <p:cTn id="22" presetID="6" presetClass="entr" presetSubtype="3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out)">
                                      <p:cBhvr>
                                        <p:cTn id="24" dur="1000"/>
                                        <p:tgtEl>
                                          <p:spTgt spid="8"/>
                                        </p:tgtEl>
                                      </p:cBhvr>
                                    </p:animEffect>
                                  </p:childTnLst>
                                </p:cTn>
                              </p:par>
                            </p:childTnLst>
                          </p:cTn>
                        </p:par>
                        <p:par>
                          <p:cTn id="25" fill="hold">
                            <p:stCondLst>
                              <p:cond delay="5000"/>
                            </p:stCondLst>
                            <p:childTnLst>
                              <p:par>
                                <p:cTn id="26" presetID="2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childTnLst>
                                </p:cTn>
                              </p:par>
                            </p:childTnLst>
                          </p:cTn>
                        </p:par>
                        <p:par>
                          <p:cTn id="30" fill="hold">
                            <p:stCondLst>
                              <p:cond delay="5500"/>
                            </p:stCondLst>
                            <p:childTnLst>
                              <p:par>
                                <p:cTn id="31" presetID="2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childTnLst>
                                </p:cTn>
                              </p:par>
                            </p:childTnLst>
                          </p:cTn>
                        </p:par>
                        <p:par>
                          <p:cTn id="35" fill="hold">
                            <p:stCondLst>
                              <p:cond delay="6000"/>
                            </p:stCondLst>
                            <p:childTnLst>
                              <p:par>
                                <p:cTn id="36" presetID="2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childTnLst>
                                </p:cTn>
                              </p:par>
                            </p:childTnLst>
                          </p:cTn>
                        </p:par>
                        <p:par>
                          <p:cTn id="40" fill="hold">
                            <p:stCondLst>
                              <p:cond delay="6500"/>
                            </p:stCondLst>
                            <p:childTnLst>
                              <p:par>
                                <p:cTn id="41" presetID="23" presetClass="entr" presetSubtype="16"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4" grpId="0" animBg="1"/>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矩形 4"/>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pic>
        <p:nvPicPr>
          <p:cNvPr id="1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pic>
        <p:nvPicPr>
          <p:cNvPr id="37890"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231138" y="5445224"/>
            <a:ext cx="2066834" cy="1075408"/>
          </a:xfrm>
          <a:prstGeom prst="rect">
            <a:avLst/>
          </a:prstGeom>
          <a:noFill/>
        </p:spPr>
      </p:pic>
      <p:pic>
        <p:nvPicPr>
          <p:cNvPr id="13"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3153238" y="5782592"/>
            <a:ext cx="2066834" cy="1075408"/>
          </a:xfrm>
          <a:prstGeom prst="rect">
            <a:avLst/>
          </a:prstGeom>
          <a:noFill/>
        </p:spPr>
      </p:pic>
      <p:pic>
        <p:nvPicPr>
          <p:cNvPr id="16"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1548680" y="5017888"/>
            <a:ext cx="2066834" cy="1075408"/>
          </a:xfrm>
          <a:prstGeom prst="rect">
            <a:avLst/>
          </a:prstGeom>
          <a:noFill/>
        </p:spPr>
      </p:pic>
      <p:pic>
        <p:nvPicPr>
          <p:cNvPr id="17"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108520" y="4657848"/>
            <a:ext cx="2066834" cy="1075408"/>
          </a:xfrm>
          <a:prstGeom prst="rect">
            <a:avLst/>
          </a:prstGeom>
          <a:noFill/>
        </p:spPr>
      </p:pic>
      <p:pic>
        <p:nvPicPr>
          <p:cNvPr id="18"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5745526" y="5017888"/>
            <a:ext cx="2066834" cy="1075408"/>
          </a:xfrm>
          <a:prstGeom prst="rect">
            <a:avLst/>
          </a:prstGeom>
          <a:noFill/>
        </p:spPr>
      </p:pic>
      <p:pic>
        <p:nvPicPr>
          <p:cNvPr id="19"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4377374" y="5449936"/>
            <a:ext cx="2066834" cy="1075408"/>
          </a:xfrm>
          <a:prstGeom prst="rect">
            <a:avLst/>
          </a:prstGeom>
          <a:noFill/>
        </p:spPr>
      </p:pic>
      <p:pic>
        <p:nvPicPr>
          <p:cNvPr id="20"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4233358" y="4585840"/>
            <a:ext cx="2066834" cy="1075408"/>
          </a:xfrm>
          <a:prstGeom prst="rect">
            <a:avLst/>
          </a:prstGeom>
          <a:noFill/>
        </p:spPr>
      </p:pic>
      <p:sp>
        <p:nvSpPr>
          <p:cNvPr id="22" name="矩形 21"/>
          <p:cNvSpPr/>
          <p:nvPr/>
        </p:nvSpPr>
        <p:spPr>
          <a:xfrm>
            <a:off x="467544" y="2348880"/>
            <a:ext cx="4572000" cy="923330"/>
          </a:xfrm>
          <a:prstGeom prst="rect">
            <a:avLst/>
          </a:prstGeom>
        </p:spPr>
        <p:txBody>
          <a:bodyPr>
            <a:spAutoFit/>
          </a:bodyPr>
          <a:lstStyle/>
          <a:p>
            <a:pPr algn="just"/>
            <a:r>
              <a:rPr lang="en-US" altLang="zh-CN" dirty="0" smtClean="0">
                <a:latin typeface="黑体" pitchFamily="49" charset="-122"/>
                <a:ea typeface="黑体" pitchFamily="49" charset="-122"/>
              </a:rPr>
              <a:t>    </a:t>
            </a:r>
            <a:r>
              <a:rPr lang="zh-CN" altLang="zh-CN" dirty="0" smtClean="0">
                <a:latin typeface="黑体" pitchFamily="49" charset="-122"/>
                <a:ea typeface="黑体" pitchFamily="49" charset="-122"/>
              </a:rPr>
              <a:t>将原有</a:t>
            </a:r>
            <a:r>
              <a:rPr lang="en-US" altLang="zh-CN" dirty="0" smtClean="0">
                <a:latin typeface="黑体" pitchFamily="49" charset="-122"/>
                <a:ea typeface="黑体" pitchFamily="49" charset="-122"/>
              </a:rPr>
              <a:t>38</a:t>
            </a:r>
            <a:r>
              <a:rPr lang="zh-CN" altLang="zh-CN" dirty="0" smtClean="0">
                <a:latin typeface="黑体" pitchFamily="49" charset="-122"/>
                <a:ea typeface="黑体" pitchFamily="49" charset="-122"/>
              </a:rPr>
              <a:t>个社区整合为</a:t>
            </a:r>
            <a:r>
              <a:rPr lang="en-US" altLang="zh-CN" dirty="0" smtClean="0">
                <a:latin typeface="黑体" pitchFamily="49" charset="-122"/>
                <a:ea typeface="黑体" pitchFamily="49" charset="-122"/>
              </a:rPr>
              <a:t>26</a:t>
            </a:r>
            <a:r>
              <a:rPr lang="zh-CN" altLang="zh-CN" dirty="0" smtClean="0">
                <a:latin typeface="黑体" pitchFamily="49" charset="-122"/>
                <a:ea typeface="黑体" pitchFamily="49" charset="-122"/>
              </a:rPr>
              <a:t>个社区，</a:t>
            </a:r>
            <a:r>
              <a:rPr lang="en-US" altLang="zh-CN" dirty="0" smtClean="0">
                <a:latin typeface="黑体" pitchFamily="49" charset="-122"/>
                <a:ea typeface="黑体" pitchFamily="49" charset="-122"/>
              </a:rPr>
              <a:t>2013</a:t>
            </a:r>
            <a:r>
              <a:rPr lang="zh-CN" altLang="zh-CN" dirty="0" smtClean="0">
                <a:latin typeface="黑体" pitchFamily="49" charset="-122"/>
                <a:ea typeface="黑体" pitchFamily="49" charset="-122"/>
              </a:rPr>
              <a:t>年接收开发区</a:t>
            </a:r>
            <a:r>
              <a:rPr lang="zh-CN" altLang="en-US" dirty="0" smtClean="0">
                <a:latin typeface="黑体" pitchFamily="49" charset="-122"/>
                <a:ea typeface="黑体" pitchFamily="49" charset="-122"/>
              </a:rPr>
              <a:t>花湖街道</a:t>
            </a:r>
            <a:r>
              <a:rPr lang="en-US" altLang="zh-CN" dirty="0" smtClean="0">
                <a:latin typeface="黑体" pitchFamily="49" charset="-122"/>
                <a:ea typeface="黑体" pitchFamily="49" charset="-122"/>
              </a:rPr>
              <a:t>6</a:t>
            </a:r>
            <a:r>
              <a:rPr lang="zh-CN" altLang="zh-CN" dirty="0" smtClean="0">
                <a:latin typeface="黑体" pitchFamily="49" charset="-122"/>
                <a:ea typeface="黑体" pitchFamily="49" charset="-122"/>
              </a:rPr>
              <a:t>个社区，由整合前的</a:t>
            </a:r>
            <a:r>
              <a:rPr lang="en-US" altLang="zh-CN" dirty="0" smtClean="0">
                <a:latin typeface="黑体" pitchFamily="49" charset="-122"/>
                <a:ea typeface="黑体" pitchFamily="49" charset="-122"/>
              </a:rPr>
              <a:t>1000</a:t>
            </a:r>
            <a:r>
              <a:rPr lang="zh-CN" altLang="zh-CN" dirty="0" smtClean="0">
                <a:latin typeface="黑体" pitchFamily="49" charset="-122"/>
                <a:ea typeface="黑体" pitchFamily="49" charset="-122"/>
              </a:rPr>
              <a:t>余户调整为</a:t>
            </a:r>
            <a:r>
              <a:rPr lang="en-US" altLang="zh-CN" dirty="0" smtClean="0">
                <a:latin typeface="黑体" pitchFamily="49" charset="-122"/>
                <a:ea typeface="黑体" pitchFamily="49" charset="-122"/>
              </a:rPr>
              <a:t>2000</a:t>
            </a:r>
            <a:r>
              <a:rPr lang="zh-CN" altLang="zh-CN" dirty="0" smtClean="0">
                <a:latin typeface="黑体" pitchFamily="49" charset="-122"/>
                <a:ea typeface="黑体" pitchFamily="49" charset="-122"/>
              </a:rPr>
              <a:t>余户。</a:t>
            </a:r>
            <a:endParaRPr lang="zh-CN" altLang="en-US" dirty="0">
              <a:latin typeface="黑体" pitchFamily="49" charset="-122"/>
              <a:ea typeface="黑体" pitchFamily="49" charset="-122"/>
            </a:endParaRPr>
          </a:p>
        </p:txBody>
      </p:sp>
      <p:sp>
        <p:nvSpPr>
          <p:cNvPr id="26" name="圆角矩形 25"/>
          <p:cNvSpPr/>
          <p:nvPr/>
        </p:nvSpPr>
        <p:spPr>
          <a:xfrm>
            <a:off x="5868144" y="2091615"/>
            <a:ext cx="2808312" cy="1038582"/>
          </a:xfrm>
          <a:prstGeom prst="roundRect">
            <a:avLst/>
          </a:prstGeom>
          <a:solidFill>
            <a:srgbClr val="E9F8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ts val="2160"/>
              </a:lnSpc>
            </a:pPr>
            <a:r>
              <a:rPr lang="en-US" altLang="zh-CN" b="1" dirty="0" smtClean="0"/>
              <a:t>1</a:t>
            </a:r>
            <a:r>
              <a:rPr lang="zh-CN" altLang="zh-CN" b="1" dirty="0" smtClean="0"/>
              <a:t>、基层政权和社区建设不断深化，居民自治显现活力</a:t>
            </a:r>
            <a:endParaRPr lang="zh-CN" altLang="en-US" dirty="0">
              <a:latin typeface="+mn-ea"/>
            </a:endParaRPr>
          </a:p>
        </p:txBody>
      </p:sp>
      <p:pic>
        <p:nvPicPr>
          <p:cNvPr id="23"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4716016" y="-1075408"/>
            <a:ext cx="2066834" cy="1075408"/>
          </a:xfrm>
          <a:prstGeom prst="rect">
            <a:avLst/>
          </a:prstGeom>
          <a:noFill/>
        </p:spPr>
      </p:pic>
      <p:pic>
        <p:nvPicPr>
          <p:cNvPr id="24"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2915816" y="-1219424"/>
            <a:ext cx="2066834" cy="1075408"/>
          </a:xfrm>
          <a:prstGeom prst="rect">
            <a:avLst/>
          </a:prstGeom>
          <a:noFill/>
        </p:spPr>
      </p:pic>
      <p:pic>
        <p:nvPicPr>
          <p:cNvPr id="25" name="Picture 2" descr="C:\Users\Administrator\Desktop\2531170_120943679000_2.jpg"/>
          <p:cNvPicPr>
            <a:picLocks noChangeAspect="1" noChangeArrowheads="1"/>
          </p:cNvPicPr>
          <p:nvPr/>
        </p:nvPicPr>
        <p:blipFill>
          <a:blip r:embed="rId3" cstate="print">
            <a:clrChange>
              <a:clrFrom>
                <a:srgbClr val="FFFFFF"/>
              </a:clrFrom>
              <a:clrTo>
                <a:srgbClr val="FFFFFF">
                  <a:alpha val="0"/>
                </a:srgbClr>
              </a:clrTo>
            </a:clrChange>
          </a:blip>
          <a:srcRect l="33758" r="32282" b="76034"/>
          <a:stretch>
            <a:fillRect/>
          </a:stretch>
        </p:blipFill>
        <p:spPr bwMode="auto">
          <a:xfrm>
            <a:off x="1187624" y="-1075408"/>
            <a:ext cx="2066834" cy="1075408"/>
          </a:xfrm>
          <a:prstGeom prst="rect">
            <a:avLst/>
          </a:prstGeom>
          <a:noFill/>
        </p:spPr>
      </p:pic>
      <p:sp>
        <p:nvSpPr>
          <p:cNvPr id="21" name="矩形 20"/>
          <p:cNvSpPr/>
          <p:nvPr/>
        </p:nvSpPr>
        <p:spPr>
          <a:xfrm>
            <a:off x="-36512" y="1196752"/>
            <a:ext cx="8856984" cy="83099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（二）以社区、社区社会组织和社工为主要内容的社会管理格局逐步形成，社区服务体系建设不断完善。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lide(fromBottom)">
                                      <p:cBhvr>
                                        <p:cTn id="7" dur="1000"/>
                                        <p:tgtEl>
                                          <p:spTgt spid="22"/>
                                        </p:tgtEl>
                                      </p:cBhvr>
                                    </p:animEffect>
                                  </p:childTnLst>
                                </p:cTn>
                              </p:par>
                            </p:childTnLst>
                          </p:cTn>
                        </p:par>
                        <p:par>
                          <p:cTn id="8" fill="hold">
                            <p:stCondLst>
                              <p:cond delay="1000"/>
                            </p:stCondLst>
                            <p:childTnLst>
                              <p:par>
                                <p:cTn id="9" presetID="63" presetClass="path" presetSubtype="0" accel="50000" decel="50000" fill="hold" nodeType="afterEffect">
                                  <p:stCondLst>
                                    <p:cond delay="0"/>
                                  </p:stCondLst>
                                  <p:childTnLst>
                                    <p:animMotion origin="layout" path="M 0 0  L 0.25 0  E" pathEditMode="relative" ptsTypes="">
                                      <p:cBhvr>
                                        <p:cTn id="10" dur="1000" fill="hold"/>
                                        <p:tgtEl>
                                          <p:spTgt spid="17"/>
                                        </p:tgtEl>
                                        <p:attrNameLst>
                                          <p:attrName>ppt_x</p:attrName>
                                          <p:attrName>ppt_y</p:attrName>
                                        </p:attrNameLst>
                                      </p:cBhvr>
                                    </p:animMotion>
                                  </p:childTnLst>
                                </p:cTn>
                              </p:par>
                              <p:par>
                                <p:cTn id="11" presetID="63" presetClass="path" presetSubtype="0" accel="50000" decel="50000" fill="hold" nodeType="withEffect">
                                  <p:stCondLst>
                                    <p:cond delay="0"/>
                                  </p:stCondLst>
                                  <p:childTnLst>
                                    <p:animMotion origin="layout" path="M 0 0  L 0.25 0  E" pathEditMode="relative" ptsTypes="">
                                      <p:cBhvr>
                                        <p:cTn id="12" dur="1000" fill="hold"/>
                                        <p:tgtEl>
                                          <p:spTgt spid="16"/>
                                        </p:tgtEl>
                                        <p:attrNameLst>
                                          <p:attrName>ppt_x</p:attrName>
                                          <p:attrName>ppt_y</p:attrName>
                                        </p:attrNameLst>
                                      </p:cBhvr>
                                    </p:animMotion>
                                  </p:childTnLst>
                                </p:cTn>
                              </p:par>
                              <p:par>
                                <p:cTn id="13" presetID="63" presetClass="path" presetSubtype="0" accel="50000" decel="50000" fill="hold" nodeType="withEffect">
                                  <p:stCondLst>
                                    <p:cond delay="0"/>
                                  </p:stCondLst>
                                  <p:childTnLst>
                                    <p:animMotion origin="layout" path="M 0 0  L 0.25 0  E" pathEditMode="relative" ptsTypes="">
                                      <p:cBhvr>
                                        <p:cTn id="14" dur="1000" fill="hold"/>
                                        <p:tgtEl>
                                          <p:spTgt spid="37890"/>
                                        </p:tgtEl>
                                        <p:attrNameLst>
                                          <p:attrName>ppt_x</p:attrName>
                                          <p:attrName>ppt_y</p:attrName>
                                        </p:attrNameLst>
                                      </p:cBhvr>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5.55556E-7 2.89017E-7 L -0.00278 0.67191 " pathEditMode="relative" rAng="0" ptsTypes="AA">
                                      <p:cBhvr>
                                        <p:cTn id="24" dur="2000" fill="hold"/>
                                        <p:tgtEl>
                                          <p:spTgt spid="23"/>
                                        </p:tgtEl>
                                        <p:attrNameLst>
                                          <p:attrName>ppt_x</p:attrName>
                                          <p:attrName>ppt_y</p:attrName>
                                        </p:attrNameLst>
                                      </p:cBhvr>
                                      <p:rCtr x="-1" y="336"/>
                                    </p:animMotion>
                                  </p:childTnLst>
                                </p:cTn>
                              </p:par>
                              <p:par>
                                <p:cTn id="25" presetID="0" presetClass="path" presetSubtype="0" accel="50000" decel="50000" fill="hold" nodeType="withEffect">
                                  <p:stCondLst>
                                    <p:cond delay="0"/>
                                  </p:stCondLst>
                                  <p:childTnLst>
                                    <p:animMotion origin="layout" path="M -4.44444E-6 7.51445E-7 L -0.00277 0.71399 " pathEditMode="relative" rAng="0" ptsTypes="AA">
                                      <p:cBhvr>
                                        <p:cTn id="26" dur="2000" fill="hold"/>
                                        <p:tgtEl>
                                          <p:spTgt spid="24"/>
                                        </p:tgtEl>
                                        <p:attrNameLst>
                                          <p:attrName>ppt_x</p:attrName>
                                          <p:attrName>ppt_y</p:attrName>
                                        </p:attrNameLst>
                                      </p:cBhvr>
                                      <p:rCtr x="-1" y="357"/>
                                    </p:animMotion>
                                  </p:childTnLst>
                                </p:cTn>
                              </p:par>
                              <p:par>
                                <p:cTn id="27" presetID="0" presetClass="path" presetSubtype="0" accel="50000" decel="50000" fill="hold" nodeType="withEffect">
                                  <p:stCondLst>
                                    <p:cond delay="0"/>
                                  </p:stCondLst>
                                  <p:childTnLst>
                                    <p:animMotion origin="layout" path="M -1.94444E-6 2.89017E-7 L -0.00278 0.70335 " pathEditMode="relative" rAng="0" ptsTypes="AA">
                                      <p:cBhvr>
                                        <p:cTn id="28" dur="2000" fill="hold"/>
                                        <p:tgtEl>
                                          <p:spTgt spid="25"/>
                                        </p:tgtEl>
                                        <p:attrNameLst>
                                          <p:attrName>ppt_x</p:attrName>
                                          <p:attrName>ppt_y</p:attrName>
                                        </p:attrNameLst>
                                      </p:cBhvr>
                                      <p:rCtr x="-1" y="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矩形 4"/>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pic>
        <p:nvPicPr>
          <p:cNvPr id="1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21" name="Freeform 15"/>
          <p:cNvSpPr>
            <a:spLocks noEditPoints="1"/>
          </p:cNvSpPr>
          <p:nvPr/>
        </p:nvSpPr>
        <p:spPr bwMode="gray">
          <a:xfrm rot="20241944">
            <a:off x="1327698" y="2694403"/>
            <a:ext cx="3995057" cy="3660532"/>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rgbClr val="6699FF">
                  <a:gamma/>
                  <a:tint val="42353"/>
                  <a:invGamma/>
                </a:srgbClr>
              </a:gs>
              <a:gs pos="50000">
                <a:srgbClr val="6699FF"/>
              </a:gs>
              <a:gs pos="100000">
                <a:srgbClr val="6699FF">
                  <a:gamma/>
                  <a:tint val="42353"/>
                  <a:invGamma/>
                </a:srgbClr>
              </a:gs>
            </a:gsLst>
            <a:lin ang="18900000" scaled="1"/>
          </a:gradFill>
          <a:ln w="0">
            <a:noFill/>
            <a:prstDash val="solid"/>
            <a:round/>
            <a:headEnd/>
            <a:tailEnd/>
          </a:ln>
        </p:spPr>
        <p:txBody>
          <a:bodyPr/>
          <a:lstStyle/>
          <a:p>
            <a:endParaRPr lang="zh-CN" altLang="en-US"/>
          </a:p>
        </p:txBody>
      </p:sp>
      <p:grpSp>
        <p:nvGrpSpPr>
          <p:cNvPr id="26" name="Group 16"/>
          <p:cNvGrpSpPr>
            <a:grpSpLocks/>
          </p:cNvGrpSpPr>
          <p:nvPr/>
        </p:nvGrpSpPr>
        <p:grpSpPr bwMode="auto">
          <a:xfrm>
            <a:off x="323528" y="3865418"/>
            <a:ext cx="1800225" cy="1223963"/>
            <a:chOff x="2426" y="1162"/>
            <a:chExt cx="1077" cy="656"/>
          </a:xfrm>
        </p:grpSpPr>
        <p:sp>
          <p:nvSpPr>
            <p:cNvPr id="27" name="Oval 17"/>
            <p:cNvSpPr>
              <a:spLocks noChangeArrowheads="1"/>
            </p:cNvSpPr>
            <p:nvPr/>
          </p:nvSpPr>
          <p:spPr bwMode="gray">
            <a:xfrm rot="-1543677">
              <a:off x="2820" y="1525"/>
              <a:ext cx="683" cy="181"/>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zh-CN" altLang="en-US"/>
            </a:p>
          </p:txBody>
        </p:sp>
        <p:sp>
          <p:nvSpPr>
            <p:cNvPr id="28" name="Oval 18"/>
            <p:cNvSpPr>
              <a:spLocks noChangeArrowheads="1"/>
            </p:cNvSpPr>
            <p:nvPr/>
          </p:nvSpPr>
          <p:spPr bwMode="gray">
            <a:xfrm>
              <a:off x="2436" y="1162"/>
              <a:ext cx="733" cy="656"/>
            </a:xfrm>
            <a:prstGeom prst="ellipse">
              <a:avLst/>
            </a:prstGeom>
            <a:gradFill rotWithShape="1">
              <a:gsLst>
                <a:gs pos="0">
                  <a:srgbClr val="0066FF"/>
                </a:gs>
                <a:gs pos="100000">
                  <a:srgbClr val="0066FF">
                    <a:gamma/>
                    <a:shade val="34510"/>
                    <a:invGamma/>
                  </a:srgbClr>
                </a:gs>
              </a:gsLst>
              <a:path path="shape">
                <a:fillToRect l="50000" t="50000" r="50000" b="50000"/>
              </a:path>
            </a:gradFill>
            <a:ln w="9525">
              <a:noFill/>
              <a:round/>
              <a:headEnd/>
              <a:tailEnd/>
            </a:ln>
            <a:effectLst/>
          </p:spPr>
          <p:txBody>
            <a:bodyPr wrap="none" anchor="ctr"/>
            <a:lstStyle/>
            <a:p>
              <a:pPr algn="ctr"/>
              <a:endParaRPr lang="zh-CN" altLang="zh-CN"/>
            </a:p>
          </p:txBody>
        </p:sp>
        <p:sp>
          <p:nvSpPr>
            <p:cNvPr id="29" name="Text Box 19"/>
            <p:cNvSpPr txBox="1">
              <a:spLocks noChangeArrowheads="1"/>
            </p:cNvSpPr>
            <p:nvPr/>
          </p:nvSpPr>
          <p:spPr bwMode="gray">
            <a:xfrm>
              <a:off x="2426" y="1314"/>
              <a:ext cx="760" cy="379"/>
            </a:xfrm>
            <a:prstGeom prst="rect">
              <a:avLst/>
            </a:prstGeom>
            <a:noFill/>
            <a:ln w="9525">
              <a:noFill/>
              <a:miter lim="800000"/>
              <a:headEnd/>
              <a:tailEnd/>
            </a:ln>
            <a:effectLst/>
          </p:spPr>
          <p:txBody>
            <a:bodyPr>
              <a:spAutoFit/>
            </a:bodyPr>
            <a:lstStyle/>
            <a:p>
              <a:pPr algn="ctr" eaLnBrk="0" hangingPunct="0"/>
              <a:r>
                <a:rPr lang="zh-CN" altLang="en-US" sz="2000" b="1" dirty="0" smtClean="0">
                  <a:solidFill>
                    <a:schemeClr val="bg1"/>
                  </a:solidFill>
                  <a:latin typeface="黑体" pitchFamily="49" charset="-122"/>
                  <a:ea typeface="黑体" pitchFamily="49" charset="-122"/>
                </a:rPr>
                <a:t>群  众</a:t>
              </a:r>
              <a:endParaRPr lang="en-US" altLang="zh-CN" sz="2000" b="1" dirty="0" smtClean="0">
                <a:solidFill>
                  <a:schemeClr val="bg1"/>
                </a:solidFill>
                <a:latin typeface="黑体" pitchFamily="49" charset="-122"/>
                <a:ea typeface="黑体" pitchFamily="49" charset="-122"/>
              </a:endParaRPr>
            </a:p>
            <a:p>
              <a:pPr algn="ctr" eaLnBrk="0" hangingPunct="0"/>
              <a:r>
                <a:rPr lang="zh-CN" altLang="en-US" sz="2000" b="1" dirty="0" smtClean="0">
                  <a:solidFill>
                    <a:schemeClr val="bg1"/>
                  </a:solidFill>
                  <a:latin typeface="黑体" pitchFamily="49" charset="-122"/>
                  <a:ea typeface="黑体" pitchFamily="49" charset="-122"/>
                </a:rPr>
                <a:t>工作站</a:t>
              </a:r>
              <a:endParaRPr lang="zh-CN" altLang="en-US" sz="2000" b="1" dirty="0">
                <a:solidFill>
                  <a:schemeClr val="bg1"/>
                </a:solidFill>
                <a:latin typeface="黑体" pitchFamily="49" charset="-122"/>
                <a:ea typeface="黑体" pitchFamily="49" charset="-122"/>
              </a:endParaRPr>
            </a:p>
          </p:txBody>
        </p:sp>
      </p:grpSp>
      <p:grpSp>
        <p:nvGrpSpPr>
          <p:cNvPr id="30" name="Group 20"/>
          <p:cNvGrpSpPr>
            <a:grpSpLocks/>
          </p:cNvGrpSpPr>
          <p:nvPr/>
        </p:nvGrpSpPr>
        <p:grpSpPr bwMode="auto">
          <a:xfrm>
            <a:off x="3929063" y="2277045"/>
            <a:ext cx="1864020" cy="1223963"/>
            <a:chOff x="4274" y="1344"/>
            <a:chExt cx="1041" cy="657"/>
          </a:xfrm>
        </p:grpSpPr>
        <p:sp>
          <p:nvSpPr>
            <p:cNvPr id="31" name="Oval 21"/>
            <p:cNvSpPr>
              <a:spLocks noChangeArrowheads="1"/>
            </p:cNvSpPr>
            <p:nvPr/>
          </p:nvSpPr>
          <p:spPr bwMode="gray">
            <a:xfrm rot="-1543677">
              <a:off x="4632" y="1726"/>
              <a:ext cx="683" cy="18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zh-CN" altLang="en-US"/>
            </a:p>
          </p:txBody>
        </p:sp>
        <p:sp>
          <p:nvSpPr>
            <p:cNvPr id="32" name="Oval 22"/>
            <p:cNvSpPr>
              <a:spLocks noChangeArrowheads="1"/>
            </p:cNvSpPr>
            <p:nvPr/>
          </p:nvSpPr>
          <p:spPr bwMode="gray">
            <a:xfrm>
              <a:off x="4282" y="1344"/>
              <a:ext cx="691" cy="657"/>
            </a:xfrm>
            <a:prstGeom prst="ellipse">
              <a:avLst/>
            </a:prstGeom>
            <a:gradFill rotWithShape="1">
              <a:gsLst>
                <a:gs pos="0">
                  <a:srgbClr val="9900CC">
                    <a:alpha val="83000"/>
                  </a:srgbClr>
                </a:gs>
                <a:gs pos="100000">
                  <a:srgbClr val="9900CC">
                    <a:gamma/>
                    <a:shade val="41176"/>
                    <a:invGamma/>
                  </a:srgbClr>
                </a:gs>
              </a:gsLst>
              <a:path path="shape">
                <a:fillToRect l="50000" t="50000" r="50000" b="50000"/>
              </a:path>
            </a:gradFill>
            <a:ln w="9525">
              <a:noFill/>
              <a:round/>
              <a:headEnd/>
              <a:tailEnd/>
            </a:ln>
            <a:effectLst/>
          </p:spPr>
          <p:txBody>
            <a:bodyPr wrap="none" anchor="ctr"/>
            <a:lstStyle/>
            <a:p>
              <a:pPr algn="ctr"/>
              <a:endParaRPr lang="zh-CN" altLang="zh-CN" b="1"/>
            </a:p>
          </p:txBody>
        </p:sp>
        <p:sp>
          <p:nvSpPr>
            <p:cNvPr id="33" name="Text Box 23"/>
            <p:cNvSpPr txBox="1">
              <a:spLocks noChangeArrowheads="1"/>
            </p:cNvSpPr>
            <p:nvPr/>
          </p:nvSpPr>
          <p:spPr bwMode="gray">
            <a:xfrm>
              <a:off x="4274" y="1491"/>
              <a:ext cx="680" cy="380"/>
            </a:xfrm>
            <a:prstGeom prst="rect">
              <a:avLst/>
            </a:prstGeom>
            <a:noFill/>
            <a:ln w="9525">
              <a:noFill/>
              <a:miter lim="800000"/>
              <a:headEnd/>
              <a:tailEnd/>
            </a:ln>
            <a:effectLst/>
          </p:spPr>
          <p:txBody>
            <a:bodyPr wrap="none">
              <a:spAutoFit/>
            </a:bodyPr>
            <a:lstStyle/>
            <a:p>
              <a:pPr algn="ctr" eaLnBrk="0" hangingPunct="0"/>
              <a:r>
                <a:rPr lang="zh-CN" altLang="en-US" sz="2000" b="1" dirty="0" smtClean="0">
                  <a:solidFill>
                    <a:schemeClr val="bg1"/>
                  </a:solidFill>
                  <a:latin typeface="黑体" pitchFamily="49" charset="-122"/>
                  <a:ea typeface="黑体" pitchFamily="49" charset="-122"/>
                </a:rPr>
                <a:t>社区公共</a:t>
              </a:r>
              <a:endParaRPr lang="en-US" altLang="zh-CN" sz="2000" b="1" dirty="0" smtClean="0">
                <a:solidFill>
                  <a:schemeClr val="bg1"/>
                </a:solidFill>
                <a:latin typeface="黑体" pitchFamily="49" charset="-122"/>
                <a:ea typeface="黑体" pitchFamily="49" charset="-122"/>
              </a:endParaRPr>
            </a:p>
            <a:p>
              <a:pPr algn="ctr" eaLnBrk="0" hangingPunct="0"/>
              <a:r>
                <a:rPr lang="zh-CN" altLang="en-US" sz="2000" b="1" dirty="0" smtClean="0">
                  <a:solidFill>
                    <a:schemeClr val="bg1"/>
                  </a:solidFill>
                  <a:latin typeface="黑体" pitchFamily="49" charset="-122"/>
                  <a:ea typeface="黑体" pitchFamily="49" charset="-122"/>
                </a:rPr>
                <a:t>服务站</a:t>
              </a:r>
              <a:endParaRPr lang="zh-CN" altLang="en-US" sz="2000" b="1" dirty="0">
                <a:solidFill>
                  <a:schemeClr val="bg1"/>
                </a:solidFill>
                <a:latin typeface="黑体" pitchFamily="49" charset="-122"/>
                <a:ea typeface="黑体" pitchFamily="49" charset="-122"/>
              </a:endParaRPr>
            </a:p>
          </p:txBody>
        </p:sp>
      </p:grpSp>
      <p:grpSp>
        <p:nvGrpSpPr>
          <p:cNvPr id="34" name="Group 24"/>
          <p:cNvGrpSpPr>
            <a:grpSpLocks/>
          </p:cNvGrpSpPr>
          <p:nvPr/>
        </p:nvGrpSpPr>
        <p:grpSpPr bwMode="auto">
          <a:xfrm>
            <a:off x="3711253" y="5432281"/>
            <a:ext cx="1800225" cy="1295400"/>
            <a:chOff x="3472" y="2683"/>
            <a:chExt cx="1041" cy="656"/>
          </a:xfrm>
        </p:grpSpPr>
        <p:sp>
          <p:nvSpPr>
            <p:cNvPr id="35" name="Oval 25"/>
            <p:cNvSpPr>
              <a:spLocks noChangeArrowheads="1"/>
            </p:cNvSpPr>
            <p:nvPr/>
          </p:nvSpPr>
          <p:spPr bwMode="gray">
            <a:xfrm rot="-1543677">
              <a:off x="3829" y="3052"/>
              <a:ext cx="684" cy="182"/>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zh-CN" altLang="en-US"/>
            </a:p>
          </p:txBody>
        </p:sp>
        <p:sp>
          <p:nvSpPr>
            <p:cNvPr id="36" name="Oval 26"/>
            <p:cNvSpPr>
              <a:spLocks noChangeArrowheads="1"/>
            </p:cNvSpPr>
            <p:nvPr/>
          </p:nvSpPr>
          <p:spPr bwMode="gray">
            <a:xfrm>
              <a:off x="3472" y="2683"/>
              <a:ext cx="732" cy="656"/>
            </a:xfrm>
            <a:prstGeom prst="ellipse">
              <a:avLst/>
            </a:prstGeom>
            <a:gradFill rotWithShape="1">
              <a:gsLst>
                <a:gs pos="0">
                  <a:srgbClr val="0BCF48"/>
                </a:gs>
                <a:gs pos="100000">
                  <a:srgbClr val="0BCF48">
                    <a:gamma/>
                    <a:shade val="35686"/>
                    <a:invGamma/>
                  </a:srgbClr>
                </a:gs>
              </a:gsLst>
              <a:path path="shape">
                <a:fillToRect l="50000" t="50000" r="50000" b="50000"/>
              </a:path>
            </a:gradFill>
            <a:ln w="9525">
              <a:noFill/>
              <a:round/>
              <a:headEnd/>
              <a:tailEnd/>
            </a:ln>
            <a:effectLst/>
          </p:spPr>
          <p:txBody>
            <a:bodyPr wrap="none" anchor="ctr"/>
            <a:lstStyle/>
            <a:p>
              <a:pPr algn="ctr"/>
              <a:endParaRPr lang="zh-CN" altLang="zh-CN"/>
            </a:p>
          </p:txBody>
        </p:sp>
        <p:sp>
          <p:nvSpPr>
            <p:cNvPr id="37" name="Text Box 27"/>
            <p:cNvSpPr txBox="1">
              <a:spLocks noChangeArrowheads="1"/>
            </p:cNvSpPr>
            <p:nvPr/>
          </p:nvSpPr>
          <p:spPr bwMode="gray">
            <a:xfrm>
              <a:off x="3556" y="2799"/>
              <a:ext cx="555" cy="358"/>
            </a:xfrm>
            <a:prstGeom prst="rect">
              <a:avLst/>
            </a:prstGeom>
            <a:noFill/>
            <a:ln w="9525">
              <a:noFill/>
              <a:miter lim="800000"/>
              <a:headEnd/>
              <a:tailEnd/>
            </a:ln>
            <a:effectLst/>
          </p:spPr>
          <p:txBody>
            <a:bodyPr wrap="none">
              <a:spAutoFit/>
            </a:bodyPr>
            <a:lstStyle/>
            <a:p>
              <a:pPr algn="ctr" eaLnBrk="0" hangingPunct="0"/>
              <a:r>
                <a:rPr lang="zh-CN" altLang="en-US" sz="2000" b="1" dirty="0" smtClean="0">
                  <a:solidFill>
                    <a:schemeClr val="bg1"/>
                  </a:solidFill>
                  <a:latin typeface="黑体" pitchFamily="49" charset="-122"/>
                  <a:ea typeface="黑体" pitchFamily="49" charset="-122"/>
                </a:rPr>
                <a:t>共 建</a:t>
              </a:r>
              <a:endParaRPr lang="en-US" altLang="zh-CN" sz="2000" b="1" dirty="0" smtClean="0">
                <a:solidFill>
                  <a:schemeClr val="bg1"/>
                </a:solidFill>
                <a:latin typeface="黑体" pitchFamily="49" charset="-122"/>
                <a:ea typeface="黑体" pitchFamily="49" charset="-122"/>
              </a:endParaRPr>
            </a:p>
            <a:p>
              <a:pPr algn="ctr" eaLnBrk="0" hangingPunct="0"/>
              <a:r>
                <a:rPr lang="zh-CN" altLang="en-US" sz="2000" b="1" dirty="0" smtClean="0">
                  <a:solidFill>
                    <a:schemeClr val="bg1"/>
                  </a:solidFill>
                  <a:latin typeface="黑体" pitchFamily="49" charset="-122"/>
                  <a:ea typeface="黑体" pitchFamily="49" charset="-122"/>
                </a:rPr>
                <a:t>工作站</a:t>
              </a:r>
              <a:endParaRPr lang="zh-CN" altLang="en-US" sz="2000" b="1" dirty="0">
                <a:solidFill>
                  <a:schemeClr val="bg1"/>
                </a:solidFill>
                <a:latin typeface="黑体" pitchFamily="49" charset="-122"/>
                <a:ea typeface="黑体" pitchFamily="49" charset="-122"/>
              </a:endParaRPr>
            </a:p>
          </p:txBody>
        </p:sp>
      </p:grpSp>
      <p:grpSp>
        <p:nvGrpSpPr>
          <p:cNvPr id="38" name="Group 37"/>
          <p:cNvGrpSpPr>
            <a:grpSpLocks/>
          </p:cNvGrpSpPr>
          <p:nvPr/>
        </p:nvGrpSpPr>
        <p:grpSpPr bwMode="auto">
          <a:xfrm>
            <a:off x="2414266" y="3617768"/>
            <a:ext cx="2362200" cy="1584325"/>
            <a:chOff x="1846" y="1979"/>
            <a:chExt cx="1488" cy="998"/>
          </a:xfrm>
        </p:grpSpPr>
        <p:sp>
          <p:nvSpPr>
            <p:cNvPr id="39" name="Oval 29"/>
            <p:cNvSpPr>
              <a:spLocks noChangeArrowheads="1"/>
            </p:cNvSpPr>
            <p:nvPr/>
          </p:nvSpPr>
          <p:spPr bwMode="gray">
            <a:xfrm rot="-1543677">
              <a:off x="2327" y="2557"/>
              <a:ext cx="1007" cy="274"/>
            </a:xfrm>
            <a:prstGeom prst="ellipse">
              <a:avLst/>
            </a:prstGeom>
            <a:gradFill rotWithShape="1">
              <a:gsLst>
                <a:gs pos="0">
                  <a:srgbClr val="5F5F5F"/>
                </a:gs>
                <a:gs pos="100000">
                  <a:srgbClr val="84A5CA"/>
                </a:gs>
              </a:gsLst>
              <a:lin ang="0" scaled="1"/>
            </a:gradFill>
            <a:ln w="9525">
              <a:noFill/>
              <a:round/>
              <a:headEnd/>
              <a:tailEnd/>
            </a:ln>
            <a:effectLst/>
          </p:spPr>
          <p:txBody>
            <a:bodyPr wrap="none" anchor="ctr"/>
            <a:lstStyle/>
            <a:p>
              <a:endParaRPr lang="zh-CN" altLang="en-US"/>
            </a:p>
          </p:txBody>
        </p:sp>
        <p:sp>
          <p:nvSpPr>
            <p:cNvPr id="40" name="Oval 31"/>
            <p:cNvSpPr>
              <a:spLocks noChangeArrowheads="1"/>
            </p:cNvSpPr>
            <p:nvPr/>
          </p:nvSpPr>
          <p:spPr bwMode="gray">
            <a:xfrm>
              <a:off x="1846" y="1979"/>
              <a:ext cx="1031" cy="998"/>
            </a:xfrm>
            <a:prstGeom prst="ellipse">
              <a:avLst/>
            </a:prstGeom>
            <a:gradFill rotWithShape="1">
              <a:gsLst>
                <a:gs pos="0">
                  <a:srgbClr val="FF3399"/>
                </a:gs>
                <a:gs pos="100000">
                  <a:srgbClr val="FF3399">
                    <a:gamma/>
                    <a:shade val="38039"/>
                    <a:invGamma/>
                  </a:srgbClr>
                </a:gs>
              </a:gsLst>
              <a:path path="shape">
                <a:fillToRect l="50000" t="50000" r="50000" b="50000"/>
              </a:path>
            </a:gradFill>
            <a:ln w="9525">
              <a:noFill/>
              <a:round/>
              <a:headEnd/>
              <a:tailEnd/>
            </a:ln>
            <a:effectLst/>
          </p:spPr>
          <p:txBody>
            <a:bodyPr wrap="none" anchor="ctr"/>
            <a:lstStyle/>
            <a:p>
              <a:pPr algn="ctr"/>
              <a:endParaRPr lang="zh-CN" altLang="zh-CN" b="1"/>
            </a:p>
          </p:txBody>
        </p:sp>
        <p:sp>
          <p:nvSpPr>
            <p:cNvPr id="41" name="Text Box 32"/>
            <p:cNvSpPr txBox="1">
              <a:spLocks noChangeArrowheads="1"/>
            </p:cNvSpPr>
            <p:nvPr/>
          </p:nvSpPr>
          <p:spPr bwMode="gray">
            <a:xfrm>
              <a:off x="1954" y="2178"/>
              <a:ext cx="846" cy="640"/>
            </a:xfrm>
            <a:prstGeom prst="rect">
              <a:avLst/>
            </a:prstGeom>
            <a:noFill/>
            <a:ln w="9525">
              <a:noFill/>
              <a:miter lim="800000"/>
              <a:headEnd/>
              <a:tailEnd/>
            </a:ln>
            <a:effectLst/>
          </p:spPr>
          <p:txBody>
            <a:bodyPr wrap="none">
              <a:spAutoFit/>
            </a:bodyPr>
            <a:lstStyle/>
            <a:p>
              <a:pPr eaLnBrk="0" hangingPunct="0"/>
              <a:r>
                <a:rPr lang="zh-CN" altLang="en-US" sz="3000" b="1" dirty="0" smtClean="0">
                  <a:solidFill>
                    <a:srgbClr val="FFFFFF"/>
                  </a:solidFill>
                  <a:latin typeface="黑体" pitchFamily="49" charset="-122"/>
                  <a:ea typeface="黑体" pitchFamily="49" charset="-122"/>
                </a:rPr>
                <a:t>三大服</a:t>
              </a:r>
              <a:endParaRPr lang="en-US" altLang="zh-CN" sz="3000" b="1" dirty="0" smtClean="0">
                <a:solidFill>
                  <a:srgbClr val="FFFFFF"/>
                </a:solidFill>
                <a:latin typeface="黑体" pitchFamily="49" charset="-122"/>
                <a:ea typeface="黑体" pitchFamily="49" charset="-122"/>
              </a:endParaRPr>
            </a:p>
            <a:p>
              <a:pPr eaLnBrk="0" hangingPunct="0"/>
              <a:r>
                <a:rPr lang="zh-CN" altLang="en-US" sz="3000" b="1" dirty="0" smtClean="0">
                  <a:solidFill>
                    <a:srgbClr val="FFFFFF"/>
                  </a:solidFill>
                  <a:latin typeface="黑体" pitchFamily="49" charset="-122"/>
                  <a:ea typeface="黑体" pitchFamily="49" charset="-122"/>
                </a:rPr>
                <a:t>务平台</a:t>
              </a:r>
              <a:endParaRPr lang="zh-CN" altLang="en-US" sz="3000" b="1" dirty="0">
                <a:solidFill>
                  <a:srgbClr val="FFFFFF"/>
                </a:solidFill>
                <a:latin typeface="黑体" pitchFamily="49" charset="-122"/>
                <a:ea typeface="黑体" pitchFamily="49" charset="-122"/>
              </a:endParaRPr>
            </a:p>
          </p:txBody>
        </p:sp>
      </p:grpSp>
      <p:sp>
        <p:nvSpPr>
          <p:cNvPr id="45" name="圆角矩形 44"/>
          <p:cNvSpPr/>
          <p:nvPr/>
        </p:nvSpPr>
        <p:spPr>
          <a:xfrm>
            <a:off x="5868144" y="2091615"/>
            <a:ext cx="2808312" cy="1038582"/>
          </a:xfrm>
          <a:prstGeom prst="roundRect">
            <a:avLst/>
          </a:prstGeom>
          <a:solidFill>
            <a:srgbClr val="E9F8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ts val="2160"/>
              </a:lnSpc>
            </a:pPr>
            <a:r>
              <a:rPr lang="en-US" altLang="zh-CN" b="1" dirty="0" smtClean="0"/>
              <a:t>1</a:t>
            </a:r>
            <a:r>
              <a:rPr lang="zh-CN" altLang="zh-CN" b="1" dirty="0" smtClean="0"/>
              <a:t>、基层政权和社区建设不断深化，居民自治显现活力</a:t>
            </a:r>
            <a:endParaRPr lang="zh-CN" altLang="en-US" dirty="0">
              <a:latin typeface="+mn-ea"/>
            </a:endParaRPr>
          </a:p>
        </p:txBody>
      </p:sp>
      <p:sp>
        <p:nvSpPr>
          <p:cNvPr id="23" name="矩形 22"/>
          <p:cNvSpPr/>
          <p:nvPr/>
        </p:nvSpPr>
        <p:spPr>
          <a:xfrm>
            <a:off x="5796136" y="3717032"/>
            <a:ext cx="3006080" cy="1477328"/>
          </a:xfrm>
          <a:prstGeom prst="rect">
            <a:avLst/>
          </a:prstGeom>
        </p:spPr>
        <p:txBody>
          <a:bodyPr wrap="square">
            <a:spAutoFit/>
          </a:bodyPr>
          <a:lstStyle/>
          <a:p>
            <a:pPr algn="just"/>
            <a:r>
              <a:rPr lang="en-US" altLang="zh-CN" dirty="0" smtClean="0">
                <a:latin typeface="黑体" pitchFamily="49" charset="-122"/>
                <a:ea typeface="黑体" pitchFamily="49" charset="-122"/>
              </a:rPr>
              <a:t>    </a:t>
            </a:r>
            <a:r>
              <a:rPr lang="zh-CN" altLang="zh-CN" dirty="0" smtClean="0">
                <a:latin typeface="黑体" pitchFamily="49" charset="-122"/>
                <a:ea typeface="黑体" pitchFamily="49" charset="-122"/>
              </a:rPr>
              <a:t>设立社区公共服务站、群众工作站、共建工作站，形成职责分明、功能互补的三大服务平台，社区公共服务能力进一步提升。</a:t>
            </a:r>
            <a:endParaRPr lang="zh-CN" altLang="en-US" dirty="0">
              <a:latin typeface="黑体" pitchFamily="49" charset="-122"/>
              <a:ea typeface="黑体" pitchFamily="49" charset="-122"/>
            </a:endParaRPr>
          </a:p>
        </p:txBody>
      </p:sp>
      <p:sp>
        <p:nvSpPr>
          <p:cNvPr id="25" name="矩形 24"/>
          <p:cNvSpPr/>
          <p:nvPr/>
        </p:nvSpPr>
        <p:spPr>
          <a:xfrm>
            <a:off x="-36512" y="1196752"/>
            <a:ext cx="8856984" cy="83099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（二）以社区、社区社会组织和社工为主要内容的社会管理格局逐步形成，社区服务体系建设不断完善。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lide(fromBottom)">
                                      <p:cBhvr>
                                        <p:cTn id="7" dur="1000"/>
                                        <p:tgtEl>
                                          <p:spTgt spid="23"/>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strVal val="#ppt_w*0.70"/>
                                          </p:val>
                                        </p:tav>
                                        <p:tav tm="100000">
                                          <p:val>
                                            <p:strVal val="#ppt_w"/>
                                          </p:val>
                                        </p:tav>
                                      </p:tavLst>
                                    </p:anim>
                                    <p:anim calcmode="lin" valueType="num">
                                      <p:cBhvr>
                                        <p:cTn id="12" dur="500" fill="hold"/>
                                        <p:tgtEl>
                                          <p:spTgt spid="38"/>
                                        </p:tgtEl>
                                        <p:attrNameLst>
                                          <p:attrName>ppt_h</p:attrName>
                                        </p:attrNameLst>
                                      </p:cBhvr>
                                      <p:tavLst>
                                        <p:tav tm="0">
                                          <p:val>
                                            <p:strVal val="#ppt_h"/>
                                          </p:val>
                                        </p:tav>
                                        <p:tav tm="100000">
                                          <p:val>
                                            <p:strVal val="#ppt_h"/>
                                          </p:val>
                                        </p:tav>
                                      </p:tavLst>
                                    </p:anim>
                                    <p:animEffect transition="in" filter="fade">
                                      <p:cBhvr>
                                        <p:cTn id="13" dur="500"/>
                                        <p:tgtEl>
                                          <p:spTgt spid="38"/>
                                        </p:tgtEl>
                                      </p:cBhvr>
                                    </p:animEffect>
                                  </p:childTnLst>
                                </p:cTn>
                              </p:par>
                            </p:childTnLst>
                          </p:cTn>
                        </p:par>
                        <p:par>
                          <p:cTn id="14" fill="hold">
                            <p:stCondLst>
                              <p:cond delay="1500"/>
                            </p:stCondLst>
                            <p:childTnLst>
                              <p:par>
                                <p:cTn id="15" presetID="9"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par>
                          <p:cTn id="18" fill="hold">
                            <p:stCondLst>
                              <p:cond delay="2000"/>
                            </p:stCondLst>
                            <p:childTnLst>
                              <p:par>
                                <p:cTn id="19" presetID="12" presetClass="entr" presetSubtype="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lide(fromLeft)">
                                      <p:cBhvr>
                                        <p:cTn id="21" dur="500"/>
                                        <p:tgtEl>
                                          <p:spTgt spid="26"/>
                                        </p:tgtEl>
                                      </p:cBhvr>
                                    </p:animEffect>
                                  </p:childTnLst>
                                </p:cTn>
                              </p:par>
                            </p:childTnLst>
                          </p:cTn>
                        </p:par>
                        <p:par>
                          <p:cTn id="22" fill="hold">
                            <p:stCondLst>
                              <p:cond delay="2500"/>
                            </p:stCondLst>
                            <p:childTnLst>
                              <p:par>
                                <p:cTn id="23" presetID="12" presetClass="entr" presetSubtype="1"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slide(fromTop)">
                                      <p:cBhvr>
                                        <p:cTn id="25" dur="500"/>
                                        <p:tgtEl>
                                          <p:spTgt spid="30"/>
                                        </p:tgtEl>
                                      </p:cBhvr>
                                    </p:animEffect>
                                  </p:childTnLst>
                                </p:cTn>
                              </p:par>
                            </p:childTnLst>
                          </p:cTn>
                        </p:par>
                        <p:par>
                          <p:cTn id="26" fill="hold">
                            <p:stCondLst>
                              <p:cond delay="3000"/>
                            </p:stCondLst>
                            <p:childTnLst>
                              <p:par>
                                <p:cTn id="27" presetID="12" presetClass="entr" presetSubtype="4"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slide(fromBottom)">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1" name="Picture 1" descr="I:\45\IMG_20140815_100619.jpg"/>
          <p:cNvPicPr>
            <a:picLocks noChangeAspect="1" noChangeArrowheads="1"/>
          </p:cNvPicPr>
          <p:nvPr/>
        </p:nvPicPr>
        <p:blipFill>
          <a:blip r:embed="rId2" cstate="print"/>
          <a:stretch>
            <a:fillRect/>
          </a:stretch>
        </p:blipFill>
        <p:spPr bwMode="auto">
          <a:xfrm>
            <a:off x="3347864" y="4437112"/>
            <a:ext cx="2987824" cy="2240868"/>
          </a:xfrm>
          <a:prstGeom prst="ellipse">
            <a:avLst/>
          </a:prstGeom>
          <a:ln>
            <a:noFill/>
          </a:ln>
          <a:effectLst>
            <a:softEdge rad="112500"/>
          </a:effectLst>
        </p:spPr>
      </p:pic>
      <p:sp>
        <p:nvSpPr>
          <p:cNvPr id="5" name="矩形 4"/>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sp>
        <p:nvSpPr>
          <p:cNvPr id="6" name="圆角矩形 5"/>
          <p:cNvSpPr/>
          <p:nvPr/>
        </p:nvSpPr>
        <p:spPr>
          <a:xfrm>
            <a:off x="5868144" y="2091615"/>
            <a:ext cx="2808312" cy="1038582"/>
          </a:xfrm>
          <a:prstGeom prst="roundRect">
            <a:avLst/>
          </a:prstGeom>
          <a:solidFill>
            <a:srgbClr val="E9F8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ts val="2160"/>
              </a:lnSpc>
            </a:pPr>
            <a:r>
              <a:rPr lang="en-US" altLang="zh-CN" b="1" dirty="0" smtClean="0"/>
              <a:t>1</a:t>
            </a:r>
            <a:r>
              <a:rPr lang="zh-CN" altLang="zh-CN" b="1" dirty="0" smtClean="0"/>
              <a:t>、基层政权和社区建设不断深化，居民自治显现活力</a:t>
            </a:r>
            <a:endParaRPr lang="zh-CN" altLang="en-US" dirty="0">
              <a:latin typeface="+mn-ea"/>
            </a:endParaRPr>
          </a:p>
        </p:txBody>
      </p:sp>
      <p:pic>
        <p:nvPicPr>
          <p:cNvPr id="15" name="Picture 1" descr="C:\Users\Administrator\Desktop\民政十三五\12.jpg"/>
          <p:cNvPicPr>
            <a:picLocks noChangeAspect="1" noChangeArrowheads="1"/>
          </p:cNvPicPr>
          <p:nvPr/>
        </p:nvPicPr>
        <p:blipFill>
          <a:blip r:embed="rId3"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23" name="矩形 22"/>
          <p:cNvSpPr/>
          <p:nvPr/>
        </p:nvSpPr>
        <p:spPr>
          <a:xfrm>
            <a:off x="504056" y="2333779"/>
            <a:ext cx="5292080" cy="2308324"/>
          </a:xfrm>
          <a:prstGeom prst="rect">
            <a:avLst/>
          </a:prstGeom>
        </p:spPr>
        <p:txBody>
          <a:bodyPr wrap="square">
            <a:spAutoFit/>
          </a:bodyPr>
          <a:lstStyle/>
          <a:p>
            <a:pPr algn="just">
              <a:buClr>
                <a:srgbClr val="C00000"/>
              </a:buClr>
              <a:buFont typeface="Wingdings" pitchFamily="2" charset="2"/>
              <a:buChar char="u"/>
            </a:pPr>
            <a:r>
              <a:rPr lang="zh-CN" altLang="zh-CN" dirty="0" smtClean="0">
                <a:latin typeface="黑体" pitchFamily="49" charset="-122"/>
                <a:ea typeface="黑体" pitchFamily="49" charset="-122"/>
              </a:rPr>
              <a:t>社区基础设施建设进一步改善。</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共新建、改扩建社区办公和服务用房</a:t>
            </a:r>
            <a:r>
              <a:rPr lang="en-US" altLang="zh-CN" dirty="0" smtClean="0">
                <a:latin typeface="黑体" pitchFamily="49" charset="-122"/>
                <a:ea typeface="黑体" pitchFamily="49" charset="-122"/>
              </a:rPr>
              <a:t>26</a:t>
            </a:r>
            <a:r>
              <a:rPr lang="zh-CN" altLang="zh-CN" dirty="0" smtClean="0">
                <a:latin typeface="黑体" pitchFamily="49" charset="-122"/>
                <a:ea typeface="黑体" pitchFamily="49" charset="-122"/>
              </a:rPr>
              <a:t>家，其中</a:t>
            </a:r>
            <a:r>
              <a:rPr lang="en-US" altLang="zh-CN" dirty="0" smtClean="0">
                <a:latin typeface="黑体" pitchFamily="49" charset="-122"/>
                <a:ea typeface="黑体" pitchFamily="49" charset="-122"/>
              </a:rPr>
              <a:t>9</a:t>
            </a:r>
            <a:r>
              <a:rPr lang="zh-CN" altLang="zh-CN" dirty="0" smtClean="0">
                <a:latin typeface="黑体" pitchFamily="49" charset="-122"/>
                <a:ea typeface="黑体" pitchFamily="49" charset="-122"/>
              </a:rPr>
              <a:t>家社区办公和服务场所达到</a:t>
            </a:r>
            <a:r>
              <a:rPr lang="en-US" altLang="zh-CN" dirty="0" smtClean="0">
                <a:latin typeface="黑体" pitchFamily="49" charset="-122"/>
                <a:ea typeface="黑体" pitchFamily="49" charset="-122"/>
              </a:rPr>
              <a:t>1000</a:t>
            </a:r>
            <a:r>
              <a:rPr lang="zh-CN" altLang="zh-CN" dirty="0" smtClean="0">
                <a:latin typeface="黑体" pitchFamily="49" charset="-122"/>
                <a:ea typeface="黑体" pitchFamily="49" charset="-122"/>
              </a:rPr>
              <a:t>平米以上，</a:t>
            </a:r>
            <a:r>
              <a:rPr lang="en-US" altLang="zh-CN" dirty="0" smtClean="0">
                <a:latin typeface="黑体" pitchFamily="49" charset="-122"/>
                <a:ea typeface="黑体" pitchFamily="49" charset="-122"/>
              </a:rPr>
              <a:t>12</a:t>
            </a:r>
            <a:r>
              <a:rPr lang="zh-CN" altLang="zh-CN" dirty="0" smtClean="0">
                <a:latin typeface="黑体" pitchFamily="49" charset="-122"/>
                <a:ea typeface="黑体" pitchFamily="49" charset="-122"/>
              </a:rPr>
              <a:t>家社区办公和服务场所达到</a:t>
            </a:r>
            <a:r>
              <a:rPr lang="en-US" altLang="zh-CN" dirty="0" smtClean="0">
                <a:latin typeface="黑体" pitchFamily="49" charset="-122"/>
                <a:ea typeface="黑体" pitchFamily="49" charset="-122"/>
              </a:rPr>
              <a:t>600</a:t>
            </a:r>
            <a:r>
              <a:rPr lang="zh-CN" altLang="zh-CN" dirty="0" smtClean="0">
                <a:latin typeface="黑体" pitchFamily="49" charset="-122"/>
                <a:ea typeface="黑体" pitchFamily="49" charset="-122"/>
              </a:rPr>
              <a:t>平米以上，</a:t>
            </a:r>
            <a:r>
              <a:rPr lang="en-US" altLang="zh-CN" dirty="0" smtClean="0">
                <a:latin typeface="黑体" pitchFamily="49" charset="-122"/>
                <a:ea typeface="黑体" pitchFamily="49" charset="-122"/>
              </a:rPr>
              <a:t>11</a:t>
            </a:r>
            <a:r>
              <a:rPr lang="zh-CN" altLang="zh-CN" dirty="0" smtClean="0">
                <a:latin typeface="黑体" pitchFamily="49" charset="-122"/>
                <a:ea typeface="黑体" pitchFamily="49" charset="-122"/>
              </a:rPr>
              <a:t>家社区办公和服务场所达到</a:t>
            </a:r>
            <a:r>
              <a:rPr lang="en-US" altLang="zh-CN" dirty="0" smtClean="0">
                <a:latin typeface="黑体" pitchFamily="49" charset="-122"/>
                <a:ea typeface="黑体" pitchFamily="49" charset="-122"/>
              </a:rPr>
              <a:t>300</a:t>
            </a:r>
            <a:r>
              <a:rPr lang="zh-CN" altLang="zh-CN" dirty="0" smtClean="0">
                <a:latin typeface="黑体" pitchFamily="49" charset="-122"/>
                <a:ea typeface="黑体" pitchFamily="49" charset="-122"/>
              </a:rPr>
              <a:t>平方米以上，所有社区统一规范应用“中国社区”系列标识。</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依法组织城区居民委员会换届选举，实行社区居委会直接选举。</a:t>
            </a:r>
            <a:endParaRPr lang="en-US" altLang="zh-CN" dirty="0" smtClean="0">
              <a:latin typeface="黑体" pitchFamily="49" charset="-122"/>
              <a:ea typeface="黑体" pitchFamily="49" charset="-122"/>
            </a:endParaRPr>
          </a:p>
        </p:txBody>
      </p:sp>
      <p:pic>
        <p:nvPicPr>
          <p:cNvPr id="3074" name="Picture 2" descr="I:\可用照片\第16张2.JPG"/>
          <p:cNvPicPr>
            <a:picLocks noChangeAspect="1" noChangeArrowheads="1"/>
          </p:cNvPicPr>
          <p:nvPr/>
        </p:nvPicPr>
        <p:blipFill>
          <a:blip r:embed="rId4" cstate="print"/>
          <a:stretch>
            <a:fillRect/>
          </a:stretch>
        </p:blipFill>
        <p:spPr bwMode="auto">
          <a:xfrm>
            <a:off x="467544" y="4653136"/>
            <a:ext cx="2880320" cy="1988625"/>
          </a:xfrm>
          <a:prstGeom prst="ellipse">
            <a:avLst/>
          </a:prstGeom>
          <a:ln>
            <a:noFill/>
          </a:ln>
          <a:effectLst>
            <a:softEdge rad="112500"/>
          </a:effectLst>
        </p:spPr>
      </p:pic>
      <p:pic>
        <p:nvPicPr>
          <p:cNvPr id="3075" name="Picture 3" descr="I:\可用照片\第16张1.JPG"/>
          <p:cNvPicPr>
            <a:picLocks noChangeAspect="1" noChangeArrowheads="1"/>
          </p:cNvPicPr>
          <p:nvPr/>
        </p:nvPicPr>
        <p:blipFill>
          <a:blip r:embed="rId5" cstate="print"/>
          <a:srcRect/>
          <a:stretch>
            <a:fillRect/>
          </a:stretch>
        </p:blipFill>
        <p:spPr bwMode="auto">
          <a:xfrm>
            <a:off x="5796136" y="3212976"/>
            <a:ext cx="3131840" cy="2348880"/>
          </a:xfrm>
          <a:prstGeom prst="ellipse">
            <a:avLst/>
          </a:prstGeom>
          <a:ln>
            <a:noFill/>
          </a:ln>
          <a:effectLst>
            <a:softEdge rad="112500"/>
          </a:effectLst>
        </p:spPr>
      </p:pic>
      <p:sp>
        <p:nvSpPr>
          <p:cNvPr id="11" name="矩形 10"/>
          <p:cNvSpPr/>
          <p:nvPr/>
        </p:nvSpPr>
        <p:spPr>
          <a:xfrm>
            <a:off x="-36512" y="1196752"/>
            <a:ext cx="8856984" cy="83099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（二）以社区、社区社会组织和社工为主要内容的社会管理格局逐步形成，社区服务体系建设不断完善。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slide(fromBottom)">
                                      <p:cBhvr>
                                        <p:cTn id="7" dur="1000"/>
                                        <p:tgtEl>
                                          <p:spTgt spid="23">
                                            <p:txEl>
                                              <p:pRg st="0" end="0"/>
                                            </p:txEl>
                                          </p:spTgt>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Effect transition="in" filter="slide(fromBottom)">
                                      <p:cBhvr>
                                        <p:cTn id="11" dur="1000"/>
                                        <p:tgtEl>
                                          <p:spTgt spid="23">
                                            <p:txEl>
                                              <p:pRg st="1" end="1"/>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slide(fromBottom)">
                                      <p:cBhvr>
                                        <p:cTn id="15" dur="1000"/>
                                        <p:tgtEl>
                                          <p:spTgt spid="23">
                                            <p:txEl>
                                              <p:pRg st="2" end="2"/>
                                            </p:txEl>
                                          </p:spTgt>
                                        </p:tgtEl>
                                      </p:cBhvr>
                                    </p:animEffect>
                                  </p:childTnLst>
                                </p:cTn>
                              </p:par>
                            </p:childTnLst>
                          </p:cTn>
                        </p:par>
                        <p:par>
                          <p:cTn id="16" fill="hold">
                            <p:stCondLst>
                              <p:cond delay="3000"/>
                            </p:stCondLst>
                            <p:childTnLst>
                              <p:par>
                                <p:cTn id="17" presetID="17" presetClass="entr" presetSubtype="10"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51201"/>
                                        </p:tgtEl>
                                        <p:attrNameLst>
                                          <p:attrName>style.visibility</p:attrName>
                                        </p:attrNameLst>
                                      </p:cBhvr>
                                      <p:to>
                                        <p:strVal val="visible"/>
                                      </p:to>
                                    </p:set>
                                    <p:anim calcmode="lin" valueType="num">
                                      <p:cBhvr>
                                        <p:cTn id="23" dur="500" fill="hold"/>
                                        <p:tgtEl>
                                          <p:spTgt spid="51201"/>
                                        </p:tgtEl>
                                        <p:attrNameLst>
                                          <p:attrName>ppt_w</p:attrName>
                                        </p:attrNameLst>
                                      </p:cBhvr>
                                      <p:tavLst>
                                        <p:tav tm="0">
                                          <p:val>
                                            <p:fltVal val="0"/>
                                          </p:val>
                                        </p:tav>
                                        <p:tav tm="100000">
                                          <p:val>
                                            <p:strVal val="#ppt_w"/>
                                          </p:val>
                                        </p:tav>
                                      </p:tavLst>
                                    </p:anim>
                                    <p:anim calcmode="lin" valueType="num">
                                      <p:cBhvr>
                                        <p:cTn id="24" dur="500" fill="hold"/>
                                        <p:tgtEl>
                                          <p:spTgt spid="51201"/>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3075"/>
                                        </p:tgtEl>
                                        <p:attrNameLst>
                                          <p:attrName>style.visibility</p:attrName>
                                        </p:attrNameLst>
                                      </p:cBhvr>
                                      <p:to>
                                        <p:strVal val="visible"/>
                                      </p:to>
                                    </p:set>
                                    <p:anim calcmode="lin" valueType="num">
                                      <p:cBhvr>
                                        <p:cTn id="27" dur="500" fill="hold"/>
                                        <p:tgtEl>
                                          <p:spTgt spid="3075"/>
                                        </p:tgtEl>
                                        <p:attrNameLst>
                                          <p:attrName>ppt_w</p:attrName>
                                        </p:attrNameLst>
                                      </p:cBhvr>
                                      <p:tavLst>
                                        <p:tav tm="0">
                                          <p:val>
                                            <p:fltVal val="0"/>
                                          </p:val>
                                        </p:tav>
                                        <p:tav tm="100000">
                                          <p:val>
                                            <p:strVal val="#ppt_w"/>
                                          </p:val>
                                        </p:tav>
                                      </p:tavLst>
                                    </p:anim>
                                    <p:anim calcmode="lin" valueType="num">
                                      <p:cBhvr>
                                        <p:cTn id="28" dur="500" fill="hold"/>
                                        <p:tgtEl>
                                          <p:spTgt spid="30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矩形 4"/>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sp>
        <p:nvSpPr>
          <p:cNvPr id="6" name="圆角矩形 5"/>
          <p:cNvSpPr/>
          <p:nvPr/>
        </p:nvSpPr>
        <p:spPr>
          <a:xfrm>
            <a:off x="395536" y="2091615"/>
            <a:ext cx="5976664" cy="414298"/>
          </a:xfrm>
          <a:prstGeom prst="roundRect">
            <a:avLst/>
          </a:prstGeom>
          <a:solidFill>
            <a:srgbClr val="E9F8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ts val="2160"/>
              </a:lnSpc>
            </a:pPr>
            <a:r>
              <a:rPr lang="en-US" altLang="zh-CN" b="1" dirty="0" smtClean="0"/>
              <a:t>1</a:t>
            </a:r>
            <a:r>
              <a:rPr lang="zh-CN" altLang="zh-CN" b="1" dirty="0" smtClean="0"/>
              <a:t>、基层政权和社区建设不断深化，居民自治显现活力</a:t>
            </a:r>
            <a:endParaRPr lang="zh-CN" altLang="en-US" dirty="0">
              <a:latin typeface="+mn-ea"/>
            </a:endParaRPr>
          </a:p>
        </p:txBody>
      </p:sp>
      <p:pic>
        <p:nvPicPr>
          <p:cNvPr id="1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23" name="矩形 22"/>
          <p:cNvSpPr/>
          <p:nvPr/>
        </p:nvSpPr>
        <p:spPr>
          <a:xfrm>
            <a:off x="611560" y="3284984"/>
            <a:ext cx="2952328" cy="1754326"/>
          </a:xfrm>
          <a:prstGeom prst="rect">
            <a:avLst/>
          </a:prstGeom>
        </p:spPr>
        <p:txBody>
          <a:bodyPr wrap="square">
            <a:spAutoFit/>
          </a:bodyPr>
          <a:lstStyle/>
          <a:p>
            <a:pPr algn="just"/>
            <a:r>
              <a:rPr lang="en-US" altLang="zh-CN" dirty="0" smtClean="0">
                <a:latin typeface="黑体" pitchFamily="49" charset="-122"/>
                <a:ea typeface="黑体" pitchFamily="49" charset="-122"/>
              </a:rPr>
              <a:t>    </a:t>
            </a:r>
            <a:r>
              <a:rPr lang="zh-CN" altLang="zh-CN" dirty="0" smtClean="0">
                <a:latin typeface="黑体" pitchFamily="49" charset="-122"/>
                <a:ea typeface="黑体" pitchFamily="49" charset="-122"/>
              </a:rPr>
              <a:t>连续荣获全省和谐社区建设示范区、凤凰山社区荣获了全国和谐社区建设示范社区，沈家营、南岳社区获得“湖北省和谐社区建设五星级示范社区”称号。</a:t>
            </a:r>
          </a:p>
        </p:txBody>
      </p:sp>
      <p:pic>
        <p:nvPicPr>
          <p:cNvPr id="4098" name="Picture 2" descr="I:\可用照片\第17张1.jpg"/>
          <p:cNvPicPr>
            <a:picLocks noChangeAspect="1" noChangeArrowheads="1"/>
          </p:cNvPicPr>
          <p:nvPr/>
        </p:nvPicPr>
        <p:blipFill>
          <a:blip r:embed="rId3" cstate="print"/>
          <a:srcRect/>
          <a:stretch>
            <a:fillRect/>
          </a:stretch>
        </p:blipFill>
        <p:spPr bwMode="auto">
          <a:xfrm>
            <a:off x="4139952" y="2708920"/>
            <a:ext cx="4283968" cy="3204051"/>
          </a:xfrm>
          <a:prstGeom prst="roundRect">
            <a:avLst/>
          </a:prstGeom>
          <a:ln>
            <a:noFill/>
          </a:ln>
          <a:effectLst>
            <a:softEdge rad="112500"/>
          </a:effectLst>
        </p:spPr>
      </p:pic>
      <p:sp>
        <p:nvSpPr>
          <p:cNvPr id="8" name="矩形 7"/>
          <p:cNvSpPr/>
          <p:nvPr/>
        </p:nvSpPr>
        <p:spPr>
          <a:xfrm>
            <a:off x="-36512" y="1196752"/>
            <a:ext cx="8856984" cy="83099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（二）以社区、社区社会组织和社工为主要内容的社会管理格局逐步形成，社区服务体系建设不断完善。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p:cTn id="11" dur="1000" fill="hold"/>
                                        <p:tgtEl>
                                          <p:spTgt spid="4098"/>
                                        </p:tgtEl>
                                        <p:attrNameLst>
                                          <p:attrName>ppt_w</p:attrName>
                                        </p:attrNameLst>
                                      </p:cBhvr>
                                      <p:tavLst>
                                        <p:tav tm="0">
                                          <p:val>
                                            <p:fltVal val="0"/>
                                          </p:val>
                                        </p:tav>
                                        <p:tav tm="100000">
                                          <p:val>
                                            <p:strVal val="#ppt_w"/>
                                          </p:val>
                                        </p:tav>
                                      </p:tavLst>
                                    </p:anim>
                                    <p:anim calcmode="lin" valueType="num">
                                      <p:cBhvr>
                                        <p:cTn id="12" dur="1000" fill="hold"/>
                                        <p:tgtEl>
                                          <p:spTgt spid="40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矩形 4"/>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sp>
        <p:nvSpPr>
          <p:cNvPr id="13" name="圆角矩形 12"/>
          <p:cNvSpPr/>
          <p:nvPr/>
        </p:nvSpPr>
        <p:spPr>
          <a:xfrm>
            <a:off x="6876256" y="2091615"/>
            <a:ext cx="1800200" cy="2337703"/>
          </a:xfrm>
          <a:prstGeom prst="roundRect">
            <a:avLst/>
          </a:prstGeom>
          <a:solidFill>
            <a:srgbClr val="E9F8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2</a:t>
            </a:r>
            <a:r>
              <a:rPr lang="zh-CN" altLang="en-US" b="1" dirty="0" smtClean="0"/>
              <a:t>、社区社会组织建设与管理有序推进，各类社会组织得到规范发展</a:t>
            </a:r>
            <a:endParaRPr lang="zh-CN" altLang="en-US" dirty="0">
              <a:latin typeface="+mn-ea"/>
            </a:endParaRPr>
          </a:p>
        </p:txBody>
      </p:sp>
      <p:pic>
        <p:nvPicPr>
          <p:cNvPr id="16"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pic>
        <p:nvPicPr>
          <p:cNvPr id="5122" name="Picture 2" descr="I:\可用照片\第18张1.JPG"/>
          <p:cNvPicPr>
            <a:picLocks noChangeAspect="1" noChangeArrowheads="1"/>
          </p:cNvPicPr>
          <p:nvPr/>
        </p:nvPicPr>
        <p:blipFill>
          <a:blip r:embed="rId3" cstate="print"/>
          <a:srcRect/>
          <a:stretch>
            <a:fillRect/>
          </a:stretch>
        </p:blipFill>
        <p:spPr bwMode="auto">
          <a:xfrm>
            <a:off x="3851920" y="2204864"/>
            <a:ext cx="2808312" cy="1879247"/>
          </a:xfrm>
          <a:prstGeom prst="roundRect">
            <a:avLst/>
          </a:prstGeom>
          <a:ln>
            <a:noFill/>
          </a:ln>
          <a:effectLst>
            <a:softEdge rad="112500"/>
          </a:effectLst>
        </p:spPr>
      </p:pic>
      <p:sp>
        <p:nvSpPr>
          <p:cNvPr id="49153" name="Rectangle 1"/>
          <p:cNvSpPr>
            <a:spLocks noChangeArrowheads="1"/>
          </p:cNvSpPr>
          <p:nvPr/>
        </p:nvSpPr>
        <p:spPr bwMode="auto">
          <a:xfrm>
            <a:off x="251520" y="2559387"/>
            <a:ext cx="3672408"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l"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制定了促进社区社会组织发展的政策措施，拓展了社区社会组织发展领域和空间，社区社会组织由</a:t>
            </a:r>
            <a:r>
              <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241</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家发展到</a:t>
            </a:r>
            <a:r>
              <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328</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家。</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l"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创新社区社会组织发展模式，搭建平台，实施了公益创投，通过公益招投标项目，引导全区社区社会组织全面介入社区公益服务。</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l"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进一步加强社区社会组织规范化建设，完善评估工作机制，提升社区社会组织公信力，使社区社会组织成为社会管理的一支不可或缺的生力军。</a:t>
            </a:r>
            <a:endPar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pic>
        <p:nvPicPr>
          <p:cNvPr id="49154" name="Picture 2" descr="I:\可用照片\第19张4.JPG"/>
          <p:cNvPicPr>
            <a:picLocks noChangeAspect="1" noChangeArrowheads="1"/>
          </p:cNvPicPr>
          <p:nvPr/>
        </p:nvPicPr>
        <p:blipFill>
          <a:blip r:embed="rId4" cstate="print"/>
          <a:srcRect/>
          <a:stretch>
            <a:fillRect/>
          </a:stretch>
        </p:blipFill>
        <p:spPr bwMode="auto">
          <a:xfrm>
            <a:off x="4067944" y="4293096"/>
            <a:ext cx="1754411" cy="2348880"/>
          </a:xfrm>
          <a:prstGeom prst="roundRect">
            <a:avLst/>
          </a:prstGeom>
          <a:ln>
            <a:noFill/>
          </a:ln>
          <a:effectLst>
            <a:softEdge rad="112500"/>
          </a:effectLst>
        </p:spPr>
      </p:pic>
      <p:pic>
        <p:nvPicPr>
          <p:cNvPr id="49155" name="Picture 3" descr="I:\可用照片\第19张3.JPG"/>
          <p:cNvPicPr>
            <a:picLocks noChangeAspect="1" noChangeArrowheads="1"/>
          </p:cNvPicPr>
          <p:nvPr/>
        </p:nvPicPr>
        <p:blipFill>
          <a:blip r:embed="rId5" cstate="print"/>
          <a:srcRect/>
          <a:stretch>
            <a:fillRect/>
          </a:stretch>
        </p:blipFill>
        <p:spPr bwMode="auto">
          <a:xfrm>
            <a:off x="6156176" y="4509120"/>
            <a:ext cx="2227783" cy="1663962"/>
          </a:xfrm>
          <a:prstGeom prst="roundRect">
            <a:avLst/>
          </a:prstGeom>
          <a:ln>
            <a:noFill/>
          </a:ln>
          <a:effectLst>
            <a:softEdge rad="112500"/>
          </a:effectLst>
        </p:spPr>
      </p:pic>
      <p:sp>
        <p:nvSpPr>
          <p:cNvPr id="10" name="矩形 9"/>
          <p:cNvSpPr/>
          <p:nvPr/>
        </p:nvSpPr>
        <p:spPr>
          <a:xfrm>
            <a:off x="-36512" y="1196752"/>
            <a:ext cx="8856984" cy="83099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（二）以社区、社区社会组织和社工为主要内容的社会管理格局逐步形成，社区服务体系建设不断完善。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Right)">
                                      <p:cBhvr>
                                        <p:cTn id="7" dur="1000"/>
                                        <p:tgtEl>
                                          <p:spTgt spid="13"/>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9153">
                                            <p:txEl>
                                              <p:pRg st="0" end="0"/>
                                            </p:txEl>
                                          </p:spTgt>
                                        </p:tgtEl>
                                        <p:attrNameLst>
                                          <p:attrName>style.visibility</p:attrName>
                                        </p:attrNameLst>
                                      </p:cBhvr>
                                      <p:to>
                                        <p:strVal val="visible"/>
                                      </p:to>
                                    </p:set>
                                    <p:animEffect transition="in" filter="slide(fromBottom)">
                                      <p:cBhvr>
                                        <p:cTn id="11" dur="1000"/>
                                        <p:tgtEl>
                                          <p:spTgt spid="49153">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49153">
                                            <p:txEl>
                                              <p:pRg st="1" end="1"/>
                                            </p:txEl>
                                          </p:spTgt>
                                        </p:tgtEl>
                                        <p:attrNameLst>
                                          <p:attrName>style.visibility</p:attrName>
                                        </p:attrNameLst>
                                      </p:cBhvr>
                                      <p:to>
                                        <p:strVal val="visible"/>
                                      </p:to>
                                    </p:set>
                                    <p:animEffect transition="in" filter="slide(fromBottom)">
                                      <p:cBhvr>
                                        <p:cTn id="15" dur="1000"/>
                                        <p:tgtEl>
                                          <p:spTgt spid="49153">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49153">
                                            <p:txEl>
                                              <p:pRg st="2" end="2"/>
                                            </p:txEl>
                                          </p:spTgt>
                                        </p:tgtEl>
                                        <p:attrNameLst>
                                          <p:attrName>style.visibility</p:attrName>
                                        </p:attrNameLst>
                                      </p:cBhvr>
                                      <p:to>
                                        <p:strVal val="visible"/>
                                      </p:to>
                                    </p:set>
                                    <p:animEffect transition="in" filter="slide(fromBottom)">
                                      <p:cBhvr>
                                        <p:cTn id="19" dur="1000"/>
                                        <p:tgtEl>
                                          <p:spTgt spid="49153">
                                            <p:txEl>
                                              <p:pRg st="2" end="2"/>
                                            </p:txEl>
                                          </p:spTgt>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dissolve">
                                      <p:cBhvr>
                                        <p:cTn id="23" dur="1000"/>
                                        <p:tgtEl>
                                          <p:spTgt spid="5122"/>
                                        </p:tgtEl>
                                      </p:cBhvr>
                                    </p:animEffect>
                                  </p:childTnLst>
                                </p:cTn>
                              </p:par>
                              <p:par>
                                <p:cTn id="24" presetID="9" presetClass="entr" presetSubtype="0" fill="hold" nodeType="withEffect">
                                  <p:stCondLst>
                                    <p:cond delay="0"/>
                                  </p:stCondLst>
                                  <p:childTnLst>
                                    <p:set>
                                      <p:cBhvr>
                                        <p:cTn id="25" dur="1" fill="hold">
                                          <p:stCondLst>
                                            <p:cond delay="0"/>
                                          </p:stCondLst>
                                        </p:cTn>
                                        <p:tgtEl>
                                          <p:spTgt spid="49154"/>
                                        </p:tgtEl>
                                        <p:attrNameLst>
                                          <p:attrName>style.visibility</p:attrName>
                                        </p:attrNameLst>
                                      </p:cBhvr>
                                      <p:to>
                                        <p:strVal val="visible"/>
                                      </p:to>
                                    </p:set>
                                    <p:animEffect transition="in" filter="dissolve">
                                      <p:cBhvr>
                                        <p:cTn id="26" dur="1000"/>
                                        <p:tgtEl>
                                          <p:spTgt spid="49154"/>
                                        </p:tgtEl>
                                      </p:cBhvr>
                                    </p:animEffect>
                                  </p:childTnLst>
                                </p:cTn>
                              </p:par>
                              <p:par>
                                <p:cTn id="27" presetID="9" presetClass="entr" presetSubtype="0" fill="hold" nodeType="withEffect">
                                  <p:stCondLst>
                                    <p:cond delay="0"/>
                                  </p:stCondLst>
                                  <p:childTnLst>
                                    <p:set>
                                      <p:cBhvr>
                                        <p:cTn id="28" dur="1" fill="hold">
                                          <p:stCondLst>
                                            <p:cond delay="0"/>
                                          </p:stCondLst>
                                        </p:cTn>
                                        <p:tgtEl>
                                          <p:spTgt spid="49155"/>
                                        </p:tgtEl>
                                        <p:attrNameLst>
                                          <p:attrName>style.visibility</p:attrName>
                                        </p:attrNameLst>
                                      </p:cBhvr>
                                      <p:to>
                                        <p:strVal val="visible"/>
                                      </p:to>
                                    </p:set>
                                    <p:animEffect transition="in" filter="dissolve">
                                      <p:cBhvr>
                                        <p:cTn id="29" dur="1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animBg="1"/>
      <p:bldP spid="4915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矩形 4"/>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sp>
        <p:nvSpPr>
          <p:cNvPr id="13" name="圆角矩形 12"/>
          <p:cNvSpPr/>
          <p:nvPr/>
        </p:nvSpPr>
        <p:spPr>
          <a:xfrm>
            <a:off x="4572000" y="2091615"/>
            <a:ext cx="4104456" cy="1021556"/>
          </a:xfrm>
          <a:prstGeom prst="roundRect">
            <a:avLst/>
          </a:prstGeom>
          <a:solidFill>
            <a:srgbClr val="E9F8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3</a:t>
            </a:r>
            <a:r>
              <a:rPr lang="zh-CN" altLang="zh-CN" b="1" dirty="0" smtClean="0"/>
              <a:t>、社会工作推进力度不断加大，职业化、专业化社会工作</a:t>
            </a:r>
            <a:r>
              <a:rPr lang="zh-CN" altLang="en-US" b="1" dirty="0" smtClean="0"/>
              <a:t>初见</a:t>
            </a:r>
            <a:r>
              <a:rPr lang="zh-CN" altLang="zh-CN" b="1" dirty="0" smtClean="0"/>
              <a:t>成效</a:t>
            </a:r>
            <a:endParaRPr lang="zh-CN" altLang="en-US" dirty="0">
              <a:latin typeface="+mn-ea"/>
            </a:endParaRPr>
          </a:p>
        </p:txBody>
      </p:sp>
      <p:pic>
        <p:nvPicPr>
          <p:cNvPr id="7"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pic>
        <p:nvPicPr>
          <p:cNvPr id="6147" name="Picture 3" descr="I:\可用照片\第19张1.jpg"/>
          <p:cNvPicPr>
            <a:picLocks noChangeAspect="1" noChangeArrowheads="1"/>
          </p:cNvPicPr>
          <p:nvPr/>
        </p:nvPicPr>
        <p:blipFill>
          <a:blip r:embed="rId3" cstate="print"/>
          <a:stretch>
            <a:fillRect/>
          </a:stretch>
        </p:blipFill>
        <p:spPr bwMode="auto">
          <a:xfrm>
            <a:off x="540233" y="2276872"/>
            <a:ext cx="3071141" cy="2304256"/>
          </a:xfrm>
          <a:prstGeom prst="roundRect">
            <a:avLst/>
          </a:prstGeom>
          <a:ln>
            <a:noFill/>
          </a:ln>
          <a:effectLst>
            <a:softEdge rad="112500"/>
          </a:effectLst>
        </p:spPr>
      </p:pic>
      <p:pic>
        <p:nvPicPr>
          <p:cNvPr id="6146" name="Picture 2" descr="I:\可用照片\第19张2.jpg"/>
          <p:cNvPicPr>
            <a:picLocks noChangeAspect="1" noChangeArrowheads="1"/>
          </p:cNvPicPr>
          <p:nvPr/>
        </p:nvPicPr>
        <p:blipFill>
          <a:blip r:embed="rId4" cstate="print"/>
          <a:srcRect/>
          <a:stretch>
            <a:fillRect/>
          </a:stretch>
        </p:blipFill>
        <p:spPr bwMode="auto">
          <a:xfrm>
            <a:off x="1475656" y="3789040"/>
            <a:ext cx="3277851" cy="2448272"/>
          </a:xfrm>
          <a:prstGeom prst="roundRect">
            <a:avLst/>
          </a:prstGeom>
          <a:ln>
            <a:noFill/>
          </a:ln>
          <a:effectLst>
            <a:softEdge rad="112500"/>
          </a:effectLst>
        </p:spPr>
      </p:pic>
      <p:sp>
        <p:nvSpPr>
          <p:cNvPr id="48129" name="Rectangle 1"/>
          <p:cNvSpPr>
            <a:spLocks noChangeArrowheads="1"/>
          </p:cNvSpPr>
          <p:nvPr/>
        </p:nvSpPr>
        <p:spPr bwMode="auto">
          <a:xfrm>
            <a:off x="5148064" y="3356992"/>
            <a:ext cx="331236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l"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我区积极探索社会工作者的培养及注册登记机制，将社工发展纳入专业技术人才发展规划，全区已有</a:t>
            </a:r>
            <a:r>
              <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10</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名社区工作人员获得社工证书。</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l"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同时探索与高校联合通过政府购买服务的方式，将高校的社会工作人才引入社区，为居民提供多样化、个性化、专业化的社区公共服务。</a:t>
            </a:r>
            <a:endPar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sp>
        <p:nvSpPr>
          <p:cNvPr id="9" name="矩形 8"/>
          <p:cNvSpPr/>
          <p:nvPr/>
        </p:nvSpPr>
        <p:spPr>
          <a:xfrm>
            <a:off x="-36512" y="1196752"/>
            <a:ext cx="8856984" cy="83099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（二）以社区、社区社会组织和社工为主要内容的社会管理格局逐步形成，社区服务体系建设不断完善。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Right)">
                                      <p:cBhvr>
                                        <p:cTn id="7" dur="1000"/>
                                        <p:tgtEl>
                                          <p:spTgt spid="13"/>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8129">
                                            <p:txEl>
                                              <p:pRg st="0" end="0"/>
                                            </p:txEl>
                                          </p:spTgt>
                                        </p:tgtEl>
                                        <p:attrNameLst>
                                          <p:attrName>style.visibility</p:attrName>
                                        </p:attrNameLst>
                                      </p:cBhvr>
                                      <p:to>
                                        <p:strVal val="visible"/>
                                      </p:to>
                                    </p:set>
                                    <p:animEffect transition="in" filter="slide(fromBottom)">
                                      <p:cBhvr>
                                        <p:cTn id="11" dur="1000"/>
                                        <p:tgtEl>
                                          <p:spTgt spid="48129">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48129">
                                            <p:txEl>
                                              <p:pRg st="1" end="1"/>
                                            </p:txEl>
                                          </p:spTgt>
                                        </p:tgtEl>
                                        <p:attrNameLst>
                                          <p:attrName>style.visibility</p:attrName>
                                        </p:attrNameLst>
                                      </p:cBhvr>
                                      <p:to>
                                        <p:strVal val="visible"/>
                                      </p:to>
                                    </p:set>
                                    <p:animEffect transition="in" filter="slide(fromBottom)">
                                      <p:cBhvr>
                                        <p:cTn id="15" dur="1000"/>
                                        <p:tgtEl>
                                          <p:spTgt spid="48129">
                                            <p:txEl>
                                              <p:pRg st="1" end="1"/>
                                            </p:txEl>
                                          </p:spTgt>
                                        </p:tgtEl>
                                      </p:cBhvr>
                                    </p:animEffect>
                                  </p:childTnLst>
                                </p:cTn>
                              </p:par>
                            </p:childTnLst>
                          </p:cTn>
                        </p:par>
                        <p:par>
                          <p:cTn id="16" fill="hold">
                            <p:stCondLst>
                              <p:cond delay="3000"/>
                            </p:stCondLst>
                            <p:childTnLst>
                              <p:par>
                                <p:cTn id="17" presetID="2" presetClass="entr" presetSubtype="12" fill="hold" nodeType="afterEffect">
                                  <p:stCondLst>
                                    <p:cond delay="0"/>
                                  </p:stCondLst>
                                  <p:childTnLst>
                                    <p:set>
                                      <p:cBhvr>
                                        <p:cTn id="18" dur="1" fill="hold">
                                          <p:stCondLst>
                                            <p:cond delay="0"/>
                                          </p:stCondLst>
                                        </p:cTn>
                                        <p:tgtEl>
                                          <p:spTgt spid="6147"/>
                                        </p:tgtEl>
                                        <p:attrNameLst>
                                          <p:attrName>style.visibility</p:attrName>
                                        </p:attrNameLst>
                                      </p:cBhvr>
                                      <p:to>
                                        <p:strVal val="visible"/>
                                      </p:to>
                                    </p:set>
                                    <p:anim calcmode="lin" valueType="num">
                                      <p:cBhvr additive="base">
                                        <p:cTn id="19" dur="1000" fill="hold"/>
                                        <p:tgtEl>
                                          <p:spTgt spid="6147"/>
                                        </p:tgtEl>
                                        <p:attrNameLst>
                                          <p:attrName>ppt_x</p:attrName>
                                        </p:attrNameLst>
                                      </p:cBhvr>
                                      <p:tavLst>
                                        <p:tav tm="0">
                                          <p:val>
                                            <p:strVal val="0-#ppt_w/2"/>
                                          </p:val>
                                        </p:tav>
                                        <p:tav tm="100000">
                                          <p:val>
                                            <p:strVal val="#ppt_x"/>
                                          </p:val>
                                        </p:tav>
                                      </p:tavLst>
                                    </p:anim>
                                    <p:anim calcmode="lin" valueType="num">
                                      <p:cBhvr additive="base">
                                        <p:cTn id="20" dur="1000" fill="hold"/>
                                        <p:tgtEl>
                                          <p:spTgt spid="614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anim calcmode="lin" valueType="num">
                                      <p:cBhvr additive="base">
                                        <p:cTn id="23" dur="1000" fill="hold"/>
                                        <p:tgtEl>
                                          <p:spTgt spid="6146"/>
                                        </p:tgtEl>
                                        <p:attrNameLst>
                                          <p:attrName>ppt_x</p:attrName>
                                        </p:attrNameLst>
                                      </p:cBhvr>
                                      <p:tavLst>
                                        <p:tav tm="0">
                                          <p:val>
                                            <p:strVal val="0-#ppt_w/2"/>
                                          </p:val>
                                        </p:tav>
                                        <p:tav tm="100000">
                                          <p:val>
                                            <p:strVal val="#ppt_x"/>
                                          </p:val>
                                        </p:tav>
                                      </p:tavLst>
                                    </p:anim>
                                    <p:anim calcmode="lin" valueType="num">
                                      <p:cBhvr additive="base">
                                        <p:cTn id="24" dur="10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812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156682"/>
            <a:ext cx="8676456"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（三）多元多样、功能完善的公共服务体系日趋成熟，管理不断规范。</a:t>
            </a:r>
          </a:p>
        </p:txBody>
      </p:sp>
      <p:sp>
        <p:nvSpPr>
          <p:cNvPr id="3" name="圆角矩形 2"/>
          <p:cNvSpPr/>
          <p:nvPr/>
        </p:nvSpPr>
        <p:spPr>
          <a:xfrm>
            <a:off x="323528" y="1988840"/>
            <a:ext cx="3240360" cy="648072"/>
          </a:xfrm>
          <a:prstGeom prst="roundRect">
            <a:avLst>
              <a:gd name="adj" fmla="val 37010"/>
            </a:avLst>
          </a:prstGeom>
          <a:solidFill>
            <a:srgbClr val="ACE14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1</a:t>
            </a:r>
            <a:r>
              <a:rPr lang="zh-CN" altLang="zh-CN" b="1" dirty="0" smtClean="0"/>
              <a:t>、严格规范社团登记管理</a:t>
            </a:r>
            <a:endParaRPr lang="zh-CN" altLang="en-US" dirty="0">
              <a:latin typeface="+mn-ea"/>
            </a:endParaRPr>
          </a:p>
        </p:txBody>
      </p:sp>
      <p:sp>
        <p:nvSpPr>
          <p:cNvPr id="4" name="矩形 3"/>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pic>
        <p:nvPicPr>
          <p:cNvPr id="6"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10241" name="Rectangle 1"/>
          <p:cNvSpPr>
            <a:spLocks noChangeArrowheads="1"/>
          </p:cNvSpPr>
          <p:nvPr/>
        </p:nvSpPr>
        <p:spPr bwMode="auto">
          <a:xfrm>
            <a:off x="611560" y="2708920"/>
            <a:ext cx="784887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just" defTabSz="914400" rtl="0" eaLnBrk="1" fontAlgn="base" latinLnBrk="0" hangingPunct="1">
              <a:lnSpc>
                <a:spcPct val="100000"/>
              </a:lnSpc>
              <a:spcBef>
                <a:spcPct val="0"/>
              </a:spcBef>
              <a:spcAft>
                <a:spcPct val="0"/>
              </a:spcAft>
              <a:buClrTx/>
              <a:buSzTx/>
              <a:buFontTx/>
              <a:buNone/>
              <a:tabLst>
                <a:tab pos="1219200" algn="l"/>
              </a:tabLst>
            </a:pPr>
            <a:r>
              <a:rPr lang="en-US" altLang="zh-CN" dirty="0" smtClean="0">
                <a:latin typeface="黑体" pitchFamily="49" charset="-122"/>
                <a:ea typeface="黑体" pitchFamily="49" charset="-122"/>
                <a:cs typeface="华文仿宋" pitchFamily="2" charset="-122"/>
              </a:rPr>
              <a:t> </a:t>
            </a:r>
            <a:r>
              <a:rPr kumimoji="0" lang="zh-CN"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我区一直把社团登记工作作为社会管理的一项重点工作，严格按法律规定，做到登记有序、审查严格，各项登记事项合格率达</a:t>
            </a:r>
            <a:r>
              <a:rPr kumimoji="0" lang="en-US" altLang="zh-CN"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100%</a:t>
            </a:r>
            <a:r>
              <a:rPr kumimoji="0" lang="zh-CN" altLang="en-US"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，我区现有社会团体</a:t>
            </a:r>
            <a:r>
              <a:rPr kumimoji="0" lang="en-US" altLang="zh-CN"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10</a:t>
            </a:r>
            <a:r>
              <a:rPr kumimoji="0" lang="zh-CN" altLang="en-US"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个，民办非企业</a:t>
            </a:r>
            <a:r>
              <a:rPr kumimoji="0" lang="en-US" altLang="zh-CN"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26</a:t>
            </a:r>
            <a:r>
              <a:rPr kumimoji="0" lang="zh-CN" altLang="en-US"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个。我们通过检查，加大对社团开展活动的监管力度和规范化管理，全区没有发现一家社团有违法行为和影响社会正常秩序的现象。</a:t>
            </a:r>
            <a:endParaRPr kumimoji="0" lang="zh-CN" altLang="en-US"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pic>
        <p:nvPicPr>
          <p:cNvPr id="47105" name="Picture 1" descr="C:\Users\Administrator\Desktop\DSC00318.JPG"/>
          <p:cNvPicPr>
            <a:picLocks noChangeAspect="1" noChangeArrowheads="1"/>
          </p:cNvPicPr>
          <p:nvPr/>
        </p:nvPicPr>
        <p:blipFill>
          <a:blip r:embed="rId3" cstate="print">
            <a:lum contrast="10000"/>
          </a:blip>
          <a:srcRect/>
          <a:stretch>
            <a:fillRect/>
          </a:stretch>
        </p:blipFill>
        <p:spPr bwMode="auto">
          <a:xfrm>
            <a:off x="4427984" y="4005064"/>
            <a:ext cx="2827272" cy="2120454"/>
          </a:xfrm>
          <a:prstGeom prst="rect">
            <a:avLst/>
          </a:prstGeom>
          <a:ln>
            <a:noFill/>
          </a:ln>
          <a:effectLst>
            <a:softEdge rad="112500"/>
          </a:effectLst>
        </p:spPr>
      </p:pic>
      <p:pic>
        <p:nvPicPr>
          <p:cNvPr id="47106" name="Picture 2" descr="C:\Users\Administrator\Desktop\DSC03665.JPG"/>
          <p:cNvPicPr>
            <a:picLocks noChangeAspect="1" noChangeArrowheads="1"/>
          </p:cNvPicPr>
          <p:nvPr/>
        </p:nvPicPr>
        <p:blipFill>
          <a:blip r:embed="rId4" cstate="print">
            <a:lum contrast="10000"/>
          </a:blip>
          <a:srcRect/>
          <a:stretch>
            <a:fillRect/>
          </a:stretch>
        </p:blipFill>
        <p:spPr bwMode="auto">
          <a:xfrm>
            <a:off x="1187624" y="4509120"/>
            <a:ext cx="2763887" cy="207291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Left)">
                                      <p:cBhvr>
                                        <p:cTn id="11" dur="1000"/>
                                        <p:tgtEl>
                                          <p:spTgt spid="3"/>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10241"/>
                                        </p:tgtEl>
                                        <p:attrNameLst>
                                          <p:attrName>style.visibility</p:attrName>
                                        </p:attrNameLst>
                                      </p:cBhvr>
                                      <p:to>
                                        <p:strVal val="visible"/>
                                      </p:to>
                                    </p:set>
                                    <p:animEffect transition="in" filter="slide(fromBottom)">
                                      <p:cBhvr>
                                        <p:cTn id="15" dur="1000"/>
                                        <p:tgtEl>
                                          <p:spTgt spid="10241"/>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47106"/>
                                        </p:tgtEl>
                                        <p:attrNameLst>
                                          <p:attrName>style.visibility</p:attrName>
                                        </p:attrNameLst>
                                      </p:cBhvr>
                                      <p:to>
                                        <p:strVal val="visible"/>
                                      </p:to>
                                    </p:set>
                                    <p:animEffect transition="in" filter="dissolve">
                                      <p:cBhvr>
                                        <p:cTn id="19" dur="1000"/>
                                        <p:tgtEl>
                                          <p:spTgt spid="47106"/>
                                        </p:tgtEl>
                                      </p:cBhvr>
                                    </p:animEffect>
                                  </p:childTnLst>
                                </p:cTn>
                              </p:par>
                              <p:par>
                                <p:cTn id="20" presetID="9" presetClass="entr" presetSubtype="0" fill="hold" nodeType="withEffect">
                                  <p:stCondLst>
                                    <p:cond delay="0"/>
                                  </p:stCondLst>
                                  <p:childTnLst>
                                    <p:set>
                                      <p:cBhvr>
                                        <p:cTn id="21" dur="1" fill="hold">
                                          <p:stCondLst>
                                            <p:cond delay="0"/>
                                          </p:stCondLst>
                                        </p:cTn>
                                        <p:tgtEl>
                                          <p:spTgt spid="47105"/>
                                        </p:tgtEl>
                                        <p:attrNameLst>
                                          <p:attrName>style.visibility</p:attrName>
                                        </p:attrNameLst>
                                      </p:cBhvr>
                                      <p:to>
                                        <p:strVal val="visible"/>
                                      </p:to>
                                    </p:set>
                                    <p:animEffect transition="in" filter="dissolve">
                                      <p:cBhvr>
                                        <p:cTn id="22" dur="1000"/>
                                        <p:tgtEl>
                                          <p:spTgt spid="47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2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sp>
        <p:nvSpPr>
          <p:cNvPr id="3" name="矩形 2"/>
          <p:cNvSpPr/>
          <p:nvPr/>
        </p:nvSpPr>
        <p:spPr>
          <a:xfrm>
            <a:off x="467544" y="705680"/>
            <a:ext cx="8136904" cy="2123658"/>
          </a:xfrm>
          <a:prstGeom prst="rect">
            <a:avLst/>
          </a:prstGeom>
        </p:spPr>
        <p:txBody>
          <a:bodyPr wrap="square">
            <a:spAutoFit/>
          </a:bodyPr>
          <a:lstStyle/>
          <a:p>
            <a:pPr algn="just">
              <a:lnSpc>
                <a:spcPct val="150000"/>
              </a:lnSpc>
            </a:pPr>
            <a:r>
              <a:rPr lang="zh-CN" altLang="en-US" sz="2200" b="1" dirty="0" smtClean="0">
                <a:solidFill>
                  <a:srgbClr val="243E5E"/>
                </a:solidFill>
                <a:latin typeface="华文新魏" pitchFamily="2" charset="-122"/>
                <a:ea typeface="华文新魏" pitchFamily="2" charset="-122"/>
              </a:rPr>
              <a:t>         为进一步推进黄石港区现代民政事业科学发展，根据</a:t>
            </a:r>
            <a:r>
              <a:rPr lang="en-US" altLang="zh-CN" sz="2200" b="1" dirty="0" smtClean="0">
                <a:solidFill>
                  <a:srgbClr val="FF0000"/>
                </a:solidFill>
                <a:latin typeface="华文新魏" pitchFamily="2" charset="-122"/>
                <a:ea typeface="华文新魏" pitchFamily="2" charset="-122"/>
              </a:rPr>
              <a:t>《</a:t>
            </a:r>
            <a:r>
              <a:rPr lang="zh-CN" altLang="en-US" sz="2200" b="1" dirty="0" smtClean="0">
                <a:solidFill>
                  <a:srgbClr val="FF0000"/>
                </a:solidFill>
                <a:latin typeface="华文新魏" pitchFamily="2" charset="-122"/>
                <a:ea typeface="华文新魏" pitchFamily="2" charset="-122"/>
              </a:rPr>
              <a:t>黄石港区国民经济和社会发展第十三个五年规划纲要</a:t>
            </a:r>
            <a:r>
              <a:rPr lang="en-US" altLang="zh-CN" sz="2200" b="1" dirty="0" smtClean="0">
                <a:solidFill>
                  <a:srgbClr val="FF0000"/>
                </a:solidFill>
                <a:latin typeface="华文新魏" pitchFamily="2" charset="-122"/>
                <a:ea typeface="华文新魏" pitchFamily="2" charset="-122"/>
              </a:rPr>
              <a:t>》</a:t>
            </a:r>
            <a:r>
              <a:rPr lang="zh-CN" altLang="en-US" sz="2200" b="1" dirty="0" smtClean="0">
                <a:solidFill>
                  <a:srgbClr val="243E5E"/>
                </a:solidFill>
                <a:latin typeface="华文新魏" pitchFamily="2" charset="-122"/>
                <a:ea typeface="华文新魏" pitchFamily="2" charset="-122"/>
              </a:rPr>
              <a:t>和</a:t>
            </a:r>
            <a:r>
              <a:rPr lang="en-US" altLang="zh-CN" sz="2200" b="1" dirty="0" smtClean="0">
                <a:solidFill>
                  <a:srgbClr val="243E5E"/>
                </a:solidFill>
                <a:latin typeface="华文新魏" pitchFamily="2" charset="-122"/>
                <a:ea typeface="华文新魏" pitchFamily="2" charset="-122"/>
              </a:rPr>
              <a:t>《</a:t>
            </a:r>
            <a:r>
              <a:rPr lang="zh-CN" altLang="en-US" sz="2200" b="1" dirty="0" smtClean="0">
                <a:solidFill>
                  <a:srgbClr val="FF0000"/>
                </a:solidFill>
                <a:latin typeface="华文新魏" pitchFamily="2" charset="-122"/>
                <a:ea typeface="华文新魏" pitchFamily="2" charset="-122"/>
              </a:rPr>
              <a:t>黄石市十三五民政事业发展规划</a:t>
            </a:r>
            <a:r>
              <a:rPr lang="en-US" altLang="zh-CN" sz="2200" b="1" dirty="0" smtClean="0">
                <a:solidFill>
                  <a:srgbClr val="FF0000"/>
                </a:solidFill>
                <a:latin typeface="华文新魏" pitchFamily="2" charset="-122"/>
                <a:ea typeface="华文新魏" pitchFamily="2" charset="-122"/>
              </a:rPr>
              <a:t>》</a:t>
            </a:r>
            <a:r>
              <a:rPr lang="zh-CN" altLang="en-US" sz="2200" b="1" dirty="0" smtClean="0">
                <a:solidFill>
                  <a:srgbClr val="243E5E"/>
                </a:solidFill>
                <a:latin typeface="华文新魏" pitchFamily="2" charset="-122"/>
                <a:ea typeface="华文新魏" pitchFamily="2" charset="-122"/>
              </a:rPr>
              <a:t>，以及民政相关法律、法规和政策，制定本规划：</a:t>
            </a:r>
            <a:endParaRPr lang="zh-CN" altLang="en-US" sz="2200" b="1" dirty="0">
              <a:solidFill>
                <a:srgbClr val="243E5E"/>
              </a:solidFill>
              <a:latin typeface="华文新魏" pitchFamily="2" charset="-122"/>
              <a:ea typeface="华文新魏" pitchFamily="2" charset="-122"/>
            </a:endParaRPr>
          </a:p>
        </p:txBody>
      </p:sp>
      <p:sp>
        <p:nvSpPr>
          <p:cNvPr id="5" name="矩形 4"/>
          <p:cNvSpPr/>
          <p:nvPr/>
        </p:nvSpPr>
        <p:spPr>
          <a:xfrm>
            <a:off x="0" y="188640"/>
            <a:ext cx="6372200" cy="720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05" name="Picture 1" descr="C:\Users\Administrator\Desktop\民政十三五\12.jpg"/>
          <p:cNvPicPr>
            <a:picLocks noChangeAspect="1" noChangeArrowheads="1"/>
          </p:cNvPicPr>
          <p:nvPr/>
        </p:nvPicPr>
        <p:blipFill>
          <a:blip r:embed="rId3" cstate="print"/>
          <a:srcRect/>
          <a:stretch>
            <a:fillRect/>
          </a:stretch>
        </p:blipFill>
        <p:spPr bwMode="auto">
          <a:xfrm>
            <a:off x="6757732" y="116632"/>
            <a:ext cx="2134748" cy="476671"/>
          </a:xfrm>
          <a:prstGeom prst="roundRect">
            <a:avLst>
              <a:gd name="adj" fmla="val 26511"/>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7" name="矩形 6"/>
          <p:cNvSpPr/>
          <p:nvPr/>
        </p:nvSpPr>
        <p:spPr>
          <a:xfrm>
            <a:off x="611560" y="2924944"/>
            <a:ext cx="4572000" cy="2585323"/>
          </a:xfrm>
          <a:prstGeom prst="rect">
            <a:avLst/>
          </a:prstGeom>
        </p:spPr>
        <p:txBody>
          <a:bodyPr>
            <a:spAutoFit/>
          </a:bodyPr>
          <a:lstStyle/>
          <a:p>
            <a:pPr>
              <a:buClr>
                <a:srgbClr val="C00000"/>
              </a:buClr>
              <a:buFont typeface="Wingdings" pitchFamily="2" charset="2"/>
              <a:buChar char="u"/>
            </a:pPr>
            <a:r>
              <a:rPr lang="zh-CN" altLang="zh-CN" dirty="0" smtClean="0">
                <a:latin typeface="黑体" pitchFamily="49" charset="-122"/>
                <a:ea typeface="黑体" pitchFamily="49" charset="-122"/>
              </a:rPr>
              <a:t>我们加大窗口服务单位文明服务、优质服务创建工作，加强婚姻登记规范化管理，向社会承诺便民服务措施，实现了婚姻登记和婚姻服务一体化，使全区婚姻登记服务更具人性化、亲情化。荣获全国婚姻登记规范化建设示范单位。多年来登记合格率均始终保持</a:t>
            </a:r>
            <a:r>
              <a:rPr lang="en-US" altLang="zh-CN" dirty="0" smtClean="0">
                <a:latin typeface="黑体" pitchFamily="49" charset="-122"/>
                <a:ea typeface="黑体" pitchFamily="49" charset="-122"/>
              </a:rPr>
              <a:t>100%</a:t>
            </a:r>
            <a:r>
              <a:rPr lang="zh-CN" altLang="zh-CN" dirty="0" smtClean="0">
                <a:latin typeface="黑体" pitchFamily="49" charset="-122"/>
                <a:ea typeface="黑体" pitchFamily="49" charset="-122"/>
              </a:rPr>
              <a:t>。</a:t>
            </a:r>
            <a:endParaRPr lang="en-US" altLang="zh-CN" dirty="0" smtClean="0">
              <a:latin typeface="黑体" pitchFamily="49" charset="-122"/>
              <a:ea typeface="黑体" pitchFamily="49" charset="-122"/>
            </a:endParaRPr>
          </a:p>
          <a:p>
            <a:pPr>
              <a:buClr>
                <a:srgbClr val="C00000"/>
              </a:buClr>
              <a:buFont typeface="Wingdings" pitchFamily="2" charset="2"/>
              <a:buChar char="u"/>
            </a:pPr>
            <a:r>
              <a:rPr lang="zh-CN" altLang="zh-CN" dirty="0" smtClean="0">
                <a:latin typeface="黑体" pitchFamily="49" charset="-122"/>
                <a:ea typeface="黑体" pitchFamily="49" charset="-122"/>
              </a:rPr>
              <a:t>同时理顺了收养登记工作管理体制，规范了收养登记工作程序。</a:t>
            </a:r>
            <a:endParaRPr lang="zh-CN" altLang="en-US" dirty="0">
              <a:latin typeface="黑体" pitchFamily="49" charset="-122"/>
              <a:ea typeface="黑体" pitchFamily="49" charset="-122"/>
            </a:endParaRPr>
          </a:p>
        </p:txBody>
      </p:sp>
      <p:sp>
        <p:nvSpPr>
          <p:cNvPr id="9" name="圆角矩形 8"/>
          <p:cNvSpPr/>
          <p:nvPr/>
        </p:nvSpPr>
        <p:spPr>
          <a:xfrm>
            <a:off x="467544" y="2060848"/>
            <a:ext cx="3240360" cy="645349"/>
          </a:xfrm>
          <a:prstGeom prst="roundRect">
            <a:avLst>
              <a:gd name="adj" fmla="val 37010"/>
            </a:avLst>
          </a:prstGeom>
          <a:solidFill>
            <a:srgbClr val="ACE14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2</a:t>
            </a:r>
            <a:r>
              <a:rPr lang="zh-CN" altLang="en-US" b="1" dirty="0" smtClean="0"/>
              <a:t>、婚姻、收养登记更加规范</a:t>
            </a:r>
            <a:endParaRPr lang="zh-CN" altLang="en-US" dirty="0">
              <a:latin typeface="+mn-ea"/>
            </a:endParaRPr>
          </a:p>
        </p:txBody>
      </p:sp>
      <p:pic>
        <p:nvPicPr>
          <p:cNvPr id="46081" name="Picture 1" descr="C:\Users\Administrator\Desktop\新建文件夹\婚姻登记处2.jpg"/>
          <p:cNvPicPr>
            <a:picLocks noChangeAspect="1" noChangeArrowheads="1"/>
          </p:cNvPicPr>
          <p:nvPr/>
        </p:nvPicPr>
        <p:blipFill>
          <a:blip r:embed="rId3" cstate="print"/>
          <a:srcRect/>
          <a:stretch>
            <a:fillRect/>
          </a:stretch>
        </p:blipFill>
        <p:spPr bwMode="auto">
          <a:xfrm>
            <a:off x="5364088" y="4077072"/>
            <a:ext cx="2735627" cy="2051720"/>
          </a:xfrm>
          <a:prstGeom prst="rect">
            <a:avLst/>
          </a:prstGeom>
          <a:ln>
            <a:noFill/>
          </a:ln>
          <a:effectLst>
            <a:softEdge rad="112500"/>
          </a:effectLst>
        </p:spPr>
      </p:pic>
      <p:pic>
        <p:nvPicPr>
          <p:cNvPr id="46082" name="Picture 2" descr="C:\Users\Administrator\Desktop\新建文件夹\婚姻登记处1.jpg"/>
          <p:cNvPicPr>
            <a:picLocks noChangeAspect="1" noChangeArrowheads="1"/>
          </p:cNvPicPr>
          <p:nvPr/>
        </p:nvPicPr>
        <p:blipFill>
          <a:blip r:embed="rId4" cstate="print"/>
          <a:srcRect/>
          <a:stretch>
            <a:fillRect/>
          </a:stretch>
        </p:blipFill>
        <p:spPr bwMode="auto">
          <a:xfrm>
            <a:off x="5868144" y="1916832"/>
            <a:ext cx="2735627" cy="2051720"/>
          </a:xfrm>
          <a:prstGeom prst="rect">
            <a:avLst/>
          </a:prstGeom>
          <a:ln>
            <a:noFill/>
          </a:ln>
          <a:effectLst>
            <a:softEdge rad="112500"/>
          </a:effectLst>
        </p:spPr>
      </p:pic>
      <p:sp>
        <p:nvSpPr>
          <p:cNvPr id="11" name="矩形 10"/>
          <p:cNvSpPr/>
          <p:nvPr/>
        </p:nvSpPr>
        <p:spPr>
          <a:xfrm>
            <a:off x="0" y="1156682"/>
            <a:ext cx="8676456"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（三）多元多样、功能完善的公共服务体系日趋成熟，管理不断规范。</a:t>
            </a:r>
          </a:p>
        </p:txBody>
      </p:sp>
      <p:sp>
        <p:nvSpPr>
          <p:cNvPr id="13" name="矩形 12"/>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1000"/>
                                        <p:tgtEl>
                                          <p:spTgt spid="9"/>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slide(fromBottom)">
                                      <p:cBhvr>
                                        <p:cTn id="11" dur="1000"/>
                                        <p:tgtEl>
                                          <p:spTgt spid="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slide(fromBottom)">
                                      <p:cBhvr>
                                        <p:cTn id="15" dur="1000"/>
                                        <p:tgtEl>
                                          <p:spTgt spid="7">
                                            <p:txEl>
                                              <p:pRg st="1" end="1"/>
                                            </p:txEl>
                                          </p:spTgt>
                                        </p:tgtEl>
                                      </p:cBhvr>
                                    </p:animEffect>
                                  </p:childTnLst>
                                </p:cTn>
                              </p:par>
                            </p:childTnLst>
                          </p:cTn>
                        </p:par>
                        <p:par>
                          <p:cTn id="16" fill="hold">
                            <p:stCondLst>
                              <p:cond delay="3000"/>
                            </p:stCondLst>
                            <p:childTnLst>
                              <p:par>
                                <p:cTn id="17" presetID="23" presetClass="entr" presetSubtype="16" fill="hold" nodeType="afterEffect">
                                  <p:stCondLst>
                                    <p:cond delay="0"/>
                                  </p:stCondLst>
                                  <p:childTnLst>
                                    <p:set>
                                      <p:cBhvr>
                                        <p:cTn id="18" dur="1" fill="hold">
                                          <p:stCondLst>
                                            <p:cond delay="0"/>
                                          </p:stCondLst>
                                        </p:cTn>
                                        <p:tgtEl>
                                          <p:spTgt spid="46082"/>
                                        </p:tgtEl>
                                        <p:attrNameLst>
                                          <p:attrName>style.visibility</p:attrName>
                                        </p:attrNameLst>
                                      </p:cBhvr>
                                      <p:to>
                                        <p:strVal val="visible"/>
                                      </p:to>
                                    </p:set>
                                    <p:anim calcmode="lin" valueType="num">
                                      <p:cBhvr>
                                        <p:cTn id="19" dur="1000" fill="hold"/>
                                        <p:tgtEl>
                                          <p:spTgt spid="46082"/>
                                        </p:tgtEl>
                                        <p:attrNameLst>
                                          <p:attrName>ppt_w</p:attrName>
                                        </p:attrNameLst>
                                      </p:cBhvr>
                                      <p:tavLst>
                                        <p:tav tm="0">
                                          <p:val>
                                            <p:fltVal val="0"/>
                                          </p:val>
                                        </p:tav>
                                        <p:tav tm="100000">
                                          <p:val>
                                            <p:strVal val="#ppt_w"/>
                                          </p:val>
                                        </p:tav>
                                      </p:tavLst>
                                    </p:anim>
                                    <p:anim calcmode="lin" valueType="num">
                                      <p:cBhvr>
                                        <p:cTn id="20" dur="1000" fill="hold"/>
                                        <p:tgtEl>
                                          <p:spTgt spid="4608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6081"/>
                                        </p:tgtEl>
                                        <p:attrNameLst>
                                          <p:attrName>style.visibility</p:attrName>
                                        </p:attrNameLst>
                                      </p:cBhvr>
                                      <p:to>
                                        <p:strVal val="visible"/>
                                      </p:to>
                                    </p:set>
                                    <p:anim calcmode="lin" valueType="num">
                                      <p:cBhvr>
                                        <p:cTn id="23" dur="1000" fill="hold"/>
                                        <p:tgtEl>
                                          <p:spTgt spid="46081"/>
                                        </p:tgtEl>
                                        <p:attrNameLst>
                                          <p:attrName>ppt_w</p:attrName>
                                        </p:attrNameLst>
                                      </p:cBhvr>
                                      <p:tavLst>
                                        <p:tav tm="0">
                                          <p:val>
                                            <p:fltVal val="0"/>
                                          </p:val>
                                        </p:tav>
                                        <p:tav tm="100000">
                                          <p:val>
                                            <p:strVal val="#ppt_w"/>
                                          </p:val>
                                        </p:tav>
                                      </p:tavLst>
                                    </p:anim>
                                    <p:anim calcmode="lin" valueType="num">
                                      <p:cBhvr>
                                        <p:cTn id="24" dur="1000" fill="hold"/>
                                        <p:tgtEl>
                                          <p:spTgt spid="460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pic>
        <p:nvPicPr>
          <p:cNvPr id="6"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7" name="圆角矩形 6"/>
          <p:cNvSpPr/>
          <p:nvPr/>
        </p:nvSpPr>
        <p:spPr>
          <a:xfrm>
            <a:off x="323528" y="2063571"/>
            <a:ext cx="3240360" cy="645349"/>
          </a:xfrm>
          <a:prstGeom prst="roundRect">
            <a:avLst>
              <a:gd name="adj" fmla="val 37010"/>
            </a:avLst>
          </a:prstGeom>
          <a:solidFill>
            <a:srgbClr val="ACE14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3</a:t>
            </a:r>
            <a:r>
              <a:rPr lang="zh-CN" altLang="zh-CN" b="1" dirty="0" smtClean="0"/>
              <a:t>、行政区划工作扎实开展</a:t>
            </a:r>
            <a:endParaRPr lang="zh-CN" altLang="en-US" dirty="0">
              <a:latin typeface="+mn-ea"/>
            </a:endParaRPr>
          </a:p>
        </p:txBody>
      </p:sp>
      <p:sp>
        <p:nvSpPr>
          <p:cNvPr id="8193" name="Rectangle 1"/>
          <p:cNvSpPr>
            <a:spLocks noChangeArrowheads="1"/>
          </p:cNvSpPr>
          <p:nvPr/>
        </p:nvSpPr>
        <p:spPr bwMode="auto">
          <a:xfrm>
            <a:off x="285720" y="2718997"/>
            <a:ext cx="4929222"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规范了全区街路巷的命名及路牌制作安装</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完成了全区门牌号码的编制及制作安装</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实施了毗邻地区边界勘定及联检</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开展了平安边界的创建</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实现了地名管理信息录入</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完成中华人民共和国政区大典</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黄石港</a:t>
            </a: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区卷的编写</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依法推进区划地名管理工作，全面提升全区地名管理和服务水平。</a:t>
            </a:r>
            <a:endParaRPr kumimoji="0" lang="zh-CN"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sp>
        <p:nvSpPr>
          <p:cNvPr id="10" name="矩形 9"/>
          <p:cNvSpPr/>
          <p:nvPr/>
        </p:nvSpPr>
        <p:spPr>
          <a:xfrm>
            <a:off x="0" y="1156682"/>
            <a:ext cx="8676456"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（三）多元多样、功能完善的公共服务体系日趋成熟，管理不断规范。</a:t>
            </a:r>
          </a:p>
        </p:txBody>
      </p:sp>
      <p:pic>
        <p:nvPicPr>
          <p:cNvPr id="7170" name="Picture 2" descr="I:\可用照片\第22张区划地名1.jpg"/>
          <p:cNvPicPr>
            <a:picLocks noChangeAspect="1" noChangeArrowheads="1"/>
          </p:cNvPicPr>
          <p:nvPr/>
        </p:nvPicPr>
        <p:blipFill>
          <a:blip r:embed="rId3" cstate="print"/>
          <a:srcRect t="4378"/>
          <a:stretch>
            <a:fillRect/>
          </a:stretch>
        </p:blipFill>
        <p:spPr bwMode="auto">
          <a:xfrm>
            <a:off x="5572132" y="4500570"/>
            <a:ext cx="2195491" cy="1572791"/>
          </a:xfrm>
          <a:prstGeom prst="roundRect">
            <a:avLst/>
          </a:prstGeom>
          <a:ln w="38100" cap="rnd">
            <a:solidFill>
              <a:schemeClr val="accent1">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171" name="Picture 3" descr="I:\可用照片\第22张区划地名2.jpg"/>
          <p:cNvPicPr>
            <a:picLocks noChangeAspect="1" noChangeArrowheads="1"/>
          </p:cNvPicPr>
          <p:nvPr/>
        </p:nvPicPr>
        <p:blipFill>
          <a:blip r:embed="rId4" cstate="print"/>
          <a:srcRect t="12583" b="7725"/>
          <a:stretch>
            <a:fillRect/>
          </a:stretch>
        </p:blipFill>
        <p:spPr bwMode="auto">
          <a:xfrm>
            <a:off x="3143240" y="5403510"/>
            <a:ext cx="1662454" cy="1097006"/>
          </a:xfrm>
          <a:prstGeom prst="roundRect">
            <a:avLst/>
          </a:prstGeom>
          <a:ln w="38100" cap="rnd">
            <a:solidFill>
              <a:schemeClr val="accent1">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172" name="Picture 4" descr="I:\可用照片\第22张区划地名3.jpg"/>
          <p:cNvPicPr>
            <a:picLocks noChangeAspect="1" noChangeArrowheads="1"/>
          </p:cNvPicPr>
          <p:nvPr/>
        </p:nvPicPr>
        <p:blipFill>
          <a:blip r:embed="rId5" cstate="print"/>
          <a:srcRect t="8865" b="5443"/>
          <a:stretch>
            <a:fillRect/>
          </a:stretch>
        </p:blipFill>
        <p:spPr bwMode="auto">
          <a:xfrm>
            <a:off x="6000760" y="2418288"/>
            <a:ext cx="2824148" cy="1813059"/>
          </a:xfrm>
          <a:prstGeom prst="roundRect">
            <a:avLst/>
          </a:prstGeom>
          <a:ln w="38100" cap="rnd">
            <a:solidFill>
              <a:schemeClr val="accent1">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8193"/>
                                        </p:tgtEl>
                                        <p:attrNameLst>
                                          <p:attrName>style.visibility</p:attrName>
                                        </p:attrNameLst>
                                      </p:cBhvr>
                                      <p:to>
                                        <p:strVal val="visible"/>
                                      </p:to>
                                    </p:set>
                                    <p:animEffect transition="in" filter="slide(fromBottom)">
                                      <p:cBhvr>
                                        <p:cTn id="11" dur="1000"/>
                                        <p:tgtEl>
                                          <p:spTgt spid="8193"/>
                                        </p:tgtEl>
                                      </p:cBhvr>
                                    </p:animEffect>
                                  </p:childTnLst>
                                </p:cTn>
                              </p:par>
                            </p:childTnLst>
                          </p:cTn>
                        </p:par>
                        <p:par>
                          <p:cTn id="12" fill="hold">
                            <p:stCondLst>
                              <p:cond delay="2000"/>
                            </p:stCondLst>
                            <p:childTnLst>
                              <p:par>
                                <p:cTn id="13" presetID="5" presetClass="entr" presetSubtype="5" fill="hold" nodeType="after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checkerboard(down)">
                                      <p:cBhvr>
                                        <p:cTn id="15" dur="1000"/>
                                        <p:tgtEl>
                                          <p:spTgt spid="7172"/>
                                        </p:tgtEl>
                                      </p:cBhvr>
                                    </p:animEffect>
                                  </p:childTnLst>
                                </p:cTn>
                              </p:par>
                              <p:par>
                                <p:cTn id="16" presetID="5" presetClass="entr" presetSubtype="5"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checkerboard(down)">
                                      <p:cBhvr>
                                        <p:cTn id="18" dur="1000"/>
                                        <p:tgtEl>
                                          <p:spTgt spid="7171"/>
                                        </p:tgtEl>
                                      </p:cBhvr>
                                    </p:animEffect>
                                  </p:childTnLst>
                                </p:cTn>
                              </p:par>
                              <p:par>
                                <p:cTn id="19" presetID="5" presetClass="entr" presetSubtype="5"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checkerboard(down)">
                                      <p:cBhvr>
                                        <p:cTn id="21"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19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pic>
        <p:nvPicPr>
          <p:cNvPr id="7"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8" name="矩形 7"/>
          <p:cNvSpPr/>
          <p:nvPr/>
        </p:nvSpPr>
        <p:spPr>
          <a:xfrm>
            <a:off x="395536" y="1228690"/>
            <a:ext cx="8280920" cy="40011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000" b="1" dirty="0" smtClean="0">
                <a:latin typeface="+mn-ea"/>
                <a:cs typeface="楷体_GB2312"/>
              </a:rPr>
              <a:t>（三）多元多样、功能完善的公共服务体系日趋成熟，管理不断规范。</a:t>
            </a:r>
          </a:p>
        </p:txBody>
      </p:sp>
      <p:sp>
        <p:nvSpPr>
          <p:cNvPr id="9" name="圆角矩形 8"/>
          <p:cNvSpPr/>
          <p:nvPr/>
        </p:nvSpPr>
        <p:spPr>
          <a:xfrm>
            <a:off x="251520" y="2132856"/>
            <a:ext cx="3816424" cy="645349"/>
          </a:xfrm>
          <a:prstGeom prst="roundRect">
            <a:avLst>
              <a:gd name="adj" fmla="val 37010"/>
            </a:avLst>
          </a:prstGeom>
          <a:solidFill>
            <a:srgbClr val="ACE14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4</a:t>
            </a:r>
            <a:r>
              <a:rPr lang="zh-CN" altLang="en-US" b="1" dirty="0" smtClean="0"/>
              <a:t>、殡葬管理工作得到进一步强化</a:t>
            </a:r>
            <a:endParaRPr lang="zh-CN" altLang="en-US" dirty="0">
              <a:latin typeface="+mn-ea"/>
            </a:endParaRPr>
          </a:p>
        </p:txBody>
      </p:sp>
      <p:sp>
        <p:nvSpPr>
          <p:cNvPr id="7169" name="Rectangle 1"/>
          <p:cNvSpPr>
            <a:spLocks noChangeArrowheads="1"/>
          </p:cNvSpPr>
          <p:nvPr/>
        </p:nvSpPr>
        <p:spPr bwMode="auto">
          <a:xfrm>
            <a:off x="285720" y="2991619"/>
            <a:ext cx="4500594"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深入开展殡葬宣传进社区活动，大力倡导殡葬新观念、新风尚，提倡文明节俭办丧事，引导群众破除丧葬陋俗，树立殡葬改革新风</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大力开展整治不文明殡葬活动，加强对民间营利性乱搭灵棚行为的整治力度，发现一例</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取缔一例</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每年清明前后组织社区开展文明祭扫宣传活动，确保祭扫安全、文明。</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C00000"/>
              </a:buClr>
              <a:buSzTx/>
              <a:buFont typeface="Wingdings" pitchFamily="2" charset="2"/>
              <a:buChar char="u"/>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城区集中办丧率达</a:t>
            </a:r>
            <a:r>
              <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95%</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以上，火化率达</a:t>
            </a:r>
            <a:r>
              <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100%</a:t>
            </a:r>
            <a:r>
              <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a:t>
            </a:r>
            <a:endParaRPr kumimoji="0" lang="zh-CN" altLang="en-US"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pic>
        <p:nvPicPr>
          <p:cNvPr id="7171" name="Picture 3" descr="f:\program files\360se6\User Data\temp\20140401100353536.jpg"/>
          <p:cNvPicPr>
            <a:picLocks noChangeAspect="1" noChangeArrowheads="1"/>
          </p:cNvPicPr>
          <p:nvPr/>
        </p:nvPicPr>
        <p:blipFill>
          <a:blip r:embed="rId3" cstate="print"/>
          <a:srcRect r="2079" b="8163"/>
          <a:stretch>
            <a:fillRect/>
          </a:stretch>
        </p:blipFill>
        <p:spPr bwMode="auto">
          <a:xfrm>
            <a:off x="5286380" y="3214686"/>
            <a:ext cx="3405212" cy="2357454"/>
          </a:xfrm>
          <a:prstGeom prst="rect">
            <a:avLst/>
          </a:prstGeom>
          <a:ln>
            <a:noFill/>
          </a:ln>
          <a:effectLst>
            <a:softEdge rad="112500"/>
          </a:effectLst>
        </p:spPr>
      </p:pic>
      <p:sp>
        <p:nvSpPr>
          <p:cNvPr id="10" name="矩形 9"/>
          <p:cNvSpPr/>
          <p:nvPr/>
        </p:nvSpPr>
        <p:spPr>
          <a:xfrm>
            <a:off x="0" y="1156682"/>
            <a:ext cx="8676456"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（三）多元多样、功能完善的公共服务体系日趋成熟，管理不断规范。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1000"/>
                                        <p:tgtEl>
                                          <p:spTgt spid="9"/>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7169">
                                            <p:txEl>
                                              <p:pRg st="0" end="0"/>
                                            </p:txEl>
                                          </p:spTgt>
                                        </p:tgtEl>
                                        <p:attrNameLst>
                                          <p:attrName>style.visibility</p:attrName>
                                        </p:attrNameLst>
                                      </p:cBhvr>
                                      <p:to>
                                        <p:strVal val="visible"/>
                                      </p:to>
                                    </p:set>
                                    <p:animEffect transition="in" filter="slide(fromBottom)">
                                      <p:cBhvr>
                                        <p:cTn id="11" dur="1000"/>
                                        <p:tgtEl>
                                          <p:spTgt spid="7169">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7169">
                                            <p:txEl>
                                              <p:pRg st="1" end="1"/>
                                            </p:txEl>
                                          </p:spTgt>
                                        </p:tgtEl>
                                        <p:attrNameLst>
                                          <p:attrName>style.visibility</p:attrName>
                                        </p:attrNameLst>
                                      </p:cBhvr>
                                      <p:to>
                                        <p:strVal val="visible"/>
                                      </p:to>
                                    </p:set>
                                    <p:animEffect transition="in" filter="slide(fromBottom)">
                                      <p:cBhvr>
                                        <p:cTn id="15" dur="1000"/>
                                        <p:tgtEl>
                                          <p:spTgt spid="7169">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7169">
                                            <p:txEl>
                                              <p:pRg st="2" end="2"/>
                                            </p:txEl>
                                          </p:spTgt>
                                        </p:tgtEl>
                                        <p:attrNameLst>
                                          <p:attrName>style.visibility</p:attrName>
                                        </p:attrNameLst>
                                      </p:cBhvr>
                                      <p:to>
                                        <p:strVal val="visible"/>
                                      </p:to>
                                    </p:set>
                                    <p:animEffect transition="in" filter="slide(fromBottom)">
                                      <p:cBhvr>
                                        <p:cTn id="19" dur="1000"/>
                                        <p:tgtEl>
                                          <p:spTgt spid="7169">
                                            <p:txEl>
                                              <p:pRg st="2" end="2"/>
                                            </p:txEl>
                                          </p:spTgt>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7169">
                                            <p:txEl>
                                              <p:pRg st="3" end="3"/>
                                            </p:txEl>
                                          </p:spTgt>
                                        </p:tgtEl>
                                        <p:attrNameLst>
                                          <p:attrName>style.visibility</p:attrName>
                                        </p:attrNameLst>
                                      </p:cBhvr>
                                      <p:to>
                                        <p:strVal val="visible"/>
                                      </p:to>
                                    </p:set>
                                    <p:animEffect transition="in" filter="slide(fromBottom)">
                                      <p:cBhvr>
                                        <p:cTn id="23" dur="1000"/>
                                        <p:tgtEl>
                                          <p:spTgt spid="7169">
                                            <p:txEl>
                                              <p:pRg st="3" end="3"/>
                                            </p:txEl>
                                          </p:spTgt>
                                        </p:tgtEl>
                                      </p:cBhvr>
                                    </p:animEffect>
                                  </p:childTnLst>
                                </p:cTn>
                              </p:par>
                            </p:childTnLst>
                          </p:cTn>
                        </p:par>
                        <p:par>
                          <p:cTn id="24" fill="hold">
                            <p:stCondLst>
                              <p:cond delay="5000"/>
                            </p:stCondLst>
                            <p:childTnLst>
                              <p:par>
                                <p:cTn id="25" presetID="12" presetClass="entr" presetSubtype="4" fill="hold" nodeType="afterEffect">
                                  <p:stCondLst>
                                    <p:cond delay="0"/>
                                  </p:stCondLst>
                                  <p:childTnLst>
                                    <p:set>
                                      <p:cBhvr>
                                        <p:cTn id="26" dur="1" fill="hold">
                                          <p:stCondLst>
                                            <p:cond delay="0"/>
                                          </p:stCondLst>
                                        </p:cTn>
                                        <p:tgtEl>
                                          <p:spTgt spid="7171"/>
                                        </p:tgtEl>
                                        <p:attrNameLst>
                                          <p:attrName>style.visibility</p:attrName>
                                        </p:attrNameLst>
                                      </p:cBhvr>
                                      <p:to>
                                        <p:strVal val="visible"/>
                                      </p:to>
                                    </p:set>
                                    <p:animEffect transition="in" filter="slide(fromBottom)">
                                      <p:cBhvr>
                                        <p:cTn id="27"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16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1"/>
          <p:cNvSpPr/>
          <p:nvPr/>
        </p:nvSpPr>
        <p:spPr>
          <a:xfrm>
            <a:off x="1475656" y="2060848"/>
            <a:ext cx="6120680" cy="2952328"/>
          </a:xfrm>
          <a:prstGeom prst="round2DiagRect">
            <a:avLst>
              <a:gd name="adj1" fmla="val 19703"/>
              <a:gd name="adj2" fmla="val 0"/>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18900000" scaled="1"/>
            <a:tileRect/>
          </a:gra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“十三五”</a:t>
            </a:r>
            <a:endParaRPr lang="en-US" altLang="zh-CN"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endParaRPr>
          </a:p>
          <a:p>
            <a:pPr algn="ctr"/>
            <a:r>
              <a:rPr lang="zh-CN" altLang="en-US"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民政事业发展面临的机遇与挑战</a:t>
            </a:r>
          </a:p>
        </p:txBody>
      </p:sp>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C:\Users\Administrator\Desktop\71b1OOOPIC3e 拷贝.jpg"/>
          <p:cNvPicPr>
            <a:picLocks noChangeAspect="1" noChangeArrowheads="1"/>
          </p:cNvPicPr>
          <p:nvPr/>
        </p:nvPicPr>
        <p:blipFill>
          <a:blip r:embed="rId2" cstate="print">
            <a:lum bright="42000" contrast="-52000"/>
          </a:blip>
          <a:srcRect/>
          <a:stretch>
            <a:fillRect/>
          </a:stretch>
        </p:blipFill>
        <p:spPr bwMode="auto">
          <a:xfrm>
            <a:off x="0" y="1052736"/>
            <a:ext cx="9144000" cy="5846506"/>
          </a:xfrm>
          <a:prstGeom prst="rect">
            <a:avLst/>
          </a:prstGeom>
          <a:noFill/>
        </p:spPr>
      </p:pic>
      <p:sp>
        <p:nvSpPr>
          <p:cNvPr id="5" name="Rectangle 1"/>
          <p:cNvSpPr>
            <a:spLocks noChangeArrowheads="1"/>
          </p:cNvSpPr>
          <p:nvPr/>
        </p:nvSpPr>
        <p:spPr bwMode="auto">
          <a:xfrm flipH="1">
            <a:off x="611560" y="2231867"/>
            <a:ext cx="7992888"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effectLst/>
                <a:latin typeface="华文新魏" pitchFamily="2" charset="-122"/>
                <a:ea typeface="华文新魏" pitchFamily="2" charset="-122"/>
                <a:cs typeface="华文仿宋" pitchFamily="2" charset="-122"/>
              </a:rPr>
              <a:t>        </a:t>
            </a:r>
            <a:r>
              <a:rPr kumimoji="0" lang="zh-CN" altLang="zh-CN" sz="2000" b="1" i="0" u="none" strike="noStrike" cap="none" normalizeH="0" baseline="0" dirty="0" smtClean="0">
                <a:ln>
                  <a:noFill/>
                </a:ln>
                <a:effectLst/>
                <a:latin typeface="华文新魏" pitchFamily="2" charset="-122"/>
                <a:ea typeface="华文新魏" pitchFamily="2" charset="-122"/>
                <a:cs typeface="华文仿宋" pitchFamily="2" charset="-122"/>
              </a:rPr>
              <a:t>“</a:t>
            </a:r>
            <a:r>
              <a:rPr kumimoji="0" lang="zh-CN" sz="2000" b="1" i="0" u="none" strike="noStrike" cap="none" normalizeH="0" baseline="0" dirty="0" smtClean="0">
                <a:ln>
                  <a:noFill/>
                </a:ln>
                <a:effectLst/>
                <a:latin typeface="华文新魏" pitchFamily="2" charset="-122"/>
                <a:ea typeface="华文新魏" pitchFamily="2" charset="-122"/>
                <a:cs typeface="华文仿宋" pitchFamily="2" charset="-122"/>
              </a:rPr>
              <a:t>十三五”时期，我区民政事业要根据十八大提出的大力做好保障和改善民生工作总要求，抢抓机遇，乘势而上，努力推动民政事业的转型发展，不断提升民政社会服务的综合保障水平，更好发挥民政工作在创新基层社会治理中的基础性作用。要努力推动我区养老服务业、社区服务业等生活性服务业的优先发展。紧紧抓住国家提高用于改善民生和社会事业的政府支出比重的重要机遇，争取加大对民政基本公共服务建设的投入力度，重点围绕服务对象、设施、技术、标准和人才建设等，推进低收入家庭救助力度，完善低保标准调整和收入核对工作机制，大力开展养老机构的建设，为促进公共福利服务均等化创造条件。进一步发挥社区、社区社会组织、社工队伍和社区志愿者在社会治理和服务中的重要作用，加强政社合作，强化社会责任，提升专业服务，促进政府、市场、社会三方互动，为加强和创新社会治理提供新途径。</a:t>
            </a:r>
            <a:endParaRPr kumimoji="0" lang="en-US" altLang="zh-CN" sz="2000" b="1" i="0" u="none" strike="noStrike" cap="none" normalizeH="0" baseline="0" dirty="0" smtClean="0">
              <a:ln>
                <a:noFill/>
              </a:ln>
              <a:effectLst/>
              <a:latin typeface="华文新魏" pitchFamily="2" charset="-122"/>
              <a:ea typeface="华文新魏" pitchFamily="2" charset="-122"/>
              <a:cs typeface="华文仿宋" pitchFamily="2" charset="-122"/>
            </a:endParaRPr>
          </a:p>
        </p:txBody>
      </p:sp>
      <p:pic>
        <p:nvPicPr>
          <p:cNvPr id="7" name="Picture 1" descr="C:\Users\Administrator\Desktop\民政十三五\12.jpg"/>
          <p:cNvPicPr>
            <a:picLocks noChangeAspect="1" noChangeArrowheads="1"/>
          </p:cNvPicPr>
          <p:nvPr/>
        </p:nvPicPr>
        <p:blipFill>
          <a:blip r:embed="rId3" cstate="print">
            <a:lum bright="10000" contrast="-20000"/>
          </a:blip>
          <a:srcRect/>
          <a:stretch>
            <a:fillRect/>
          </a:stretch>
        </p:blipFill>
        <p:spPr bwMode="auto">
          <a:xfrm>
            <a:off x="6876256" y="6309320"/>
            <a:ext cx="2134748" cy="476671"/>
          </a:xfrm>
          <a:prstGeom prst="roundRect">
            <a:avLst>
              <a:gd name="adj" fmla="val 26511"/>
            </a:avLst>
          </a:prstGeom>
          <a:noFill/>
        </p:spPr>
      </p:pic>
      <p:sp>
        <p:nvSpPr>
          <p:cNvPr id="8" name="矩形 7"/>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黑体" pitchFamily="49" charset="-122"/>
                <a:ea typeface="黑体" pitchFamily="49" charset="-122"/>
              </a:rPr>
              <a:t>“十三五”民政事业发展面临的机遇与挑战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8" name="矩形 7"/>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黑体" pitchFamily="49" charset="-122"/>
                <a:ea typeface="黑体" pitchFamily="49" charset="-122"/>
              </a:rPr>
              <a:t>“十三五”民政事业发展面临的机遇与挑战</a:t>
            </a:r>
          </a:p>
        </p:txBody>
      </p:sp>
      <p:pic>
        <p:nvPicPr>
          <p:cNvPr id="5125" name="Picture 5" descr="C:\Users\Administrator\Desktop\Mypsd_22841_201211021339530024B.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520" y="3284984"/>
            <a:ext cx="2521417" cy="3292623"/>
          </a:xfrm>
          <a:prstGeom prst="rect">
            <a:avLst/>
          </a:prstGeom>
          <a:noFill/>
        </p:spPr>
      </p:pic>
      <p:grpSp>
        <p:nvGrpSpPr>
          <p:cNvPr id="18" name="组合 17"/>
          <p:cNvGrpSpPr/>
          <p:nvPr/>
        </p:nvGrpSpPr>
        <p:grpSpPr>
          <a:xfrm>
            <a:off x="2339752" y="2492896"/>
            <a:ext cx="6120680" cy="3638085"/>
            <a:chOff x="2123728" y="1700808"/>
            <a:chExt cx="6696744" cy="4286157"/>
          </a:xfrm>
        </p:grpSpPr>
        <p:pic>
          <p:nvPicPr>
            <p:cNvPr id="5124" name="Picture 4" descr="f:\program files\360se6\User Data\temp\2457331_001938758966_2.jpg"/>
            <p:cNvPicPr>
              <a:picLocks noChangeAspect="1" noChangeArrowheads="1"/>
            </p:cNvPicPr>
            <p:nvPr/>
          </p:nvPicPr>
          <p:blipFill>
            <a:blip r:embed="rId4" cstate="print"/>
            <a:srcRect b="9813"/>
            <a:stretch>
              <a:fillRect/>
            </a:stretch>
          </p:blipFill>
          <p:spPr bwMode="auto">
            <a:xfrm>
              <a:off x="2123728" y="1700808"/>
              <a:ext cx="6696744" cy="4286157"/>
            </a:xfrm>
            <a:prstGeom prst="rect">
              <a:avLst/>
            </a:prstGeom>
            <a:noFill/>
          </p:spPr>
        </p:pic>
        <p:sp>
          <p:nvSpPr>
            <p:cNvPr id="10" name="TextBox 9"/>
            <p:cNvSpPr txBox="1"/>
            <p:nvPr/>
          </p:nvSpPr>
          <p:spPr>
            <a:xfrm>
              <a:off x="3208784" y="2268161"/>
              <a:ext cx="1261884" cy="523220"/>
            </a:xfrm>
            <a:prstGeom prst="rect">
              <a:avLst/>
            </a:prstGeom>
            <a:noFill/>
          </p:spPr>
          <p:txBody>
            <a:bodyPr wrap="none" rtlCol="0">
              <a:spAutoFit/>
            </a:bodyPr>
            <a:lstStyle/>
            <a:p>
              <a:pPr algn="ctr"/>
              <a:r>
                <a:rPr lang="zh-CN" altLang="en-US" sz="1400" dirty="0" smtClean="0">
                  <a:latin typeface="黑体" pitchFamily="49" charset="-122"/>
                  <a:ea typeface="黑体" pitchFamily="49" charset="-122"/>
                </a:rPr>
                <a:t>基本公共服务</a:t>
              </a:r>
              <a:endParaRPr lang="en-US" altLang="zh-CN" sz="1400" dirty="0" smtClean="0">
                <a:latin typeface="黑体" pitchFamily="49" charset="-122"/>
                <a:ea typeface="黑体" pitchFamily="49" charset="-122"/>
              </a:endParaRPr>
            </a:p>
            <a:p>
              <a:pPr algn="ctr"/>
              <a:r>
                <a:rPr lang="zh-CN" altLang="en-US" sz="1400" dirty="0" smtClean="0">
                  <a:latin typeface="黑体" pitchFamily="49" charset="-122"/>
                  <a:ea typeface="黑体" pitchFamily="49" charset="-122"/>
                </a:rPr>
                <a:t>体系不完善</a:t>
              </a:r>
              <a:endParaRPr lang="zh-CN" altLang="en-US" sz="1400" dirty="0">
                <a:latin typeface="黑体" pitchFamily="49" charset="-122"/>
                <a:ea typeface="黑体" pitchFamily="49" charset="-122"/>
              </a:endParaRPr>
            </a:p>
          </p:txBody>
        </p:sp>
        <p:sp>
          <p:nvSpPr>
            <p:cNvPr id="11" name="TextBox 10"/>
            <p:cNvSpPr txBox="1"/>
            <p:nvPr/>
          </p:nvSpPr>
          <p:spPr>
            <a:xfrm>
              <a:off x="2628038" y="2636912"/>
              <a:ext cx="723275" cy="523220"/>
            </a:xfrm>
            <a:prstGeom prst="rect">
              <a:avLst/>
            </a:prstGeom>
            <a:noFill/>
          </p:spPr>
          <p:txBody>
            <a:bodyPr wrap="none" rtlCol="0">
              <a:spAutoFit/>
            </a:bodyPr>
            <a:lstStyle/>
            <a:p>
              <a:pPr algn="ctr"/>
              <a:r>
                <a:rPr lang="zh-CN" altLang="en-US" sz="1400" dirty="0" smtClean="0">
                  <a:latin typeface="黑体" pitchFamily="49" charset="-122"/>
                  <a:ea typeface="黑体" pitchFamily="49" charset="-122"/>
                </a:rPr>
                <a:t>服务能</a:t>
              </a:r>
              <a:endParaRPr lang="en-US" altLang="zh-CN" sz="1400" dirty="0" smtClean="0">
                <a:latin typeface="黑体" pitchFamily="49" charset="-122"/>
                <a:ea typeface="黑体" pitchFamily="49" charset="-122"/>
              </a:endParaRPr>
            </a:p>
            <a:p>
              <a:pPr algn="ctr"/>
              <a:r>
                <a:rPr lang="zh-CN" altLang="en-US" sz="1400" dirty="0" smtClean="0">
                  <a:latin typeface="黑体" pitchFamily="49" charset="-122"/>
                  <a:ea typeface="黑体" pitchFamily="49" charset="-122"/>
                </a:rPr>
                <a:t>力有限</a:t>
              </a:r>
              <a:endParaRPr lang="zh-CN" altLang="en-US" sz="1400" dirty="0">
                <a:latin typeface="黑体" pitchFamily="49" charset="-122"/>
                <a:ea typeface="黑体" pitchFamily="49" charset="-122"/>
              </a:endParaRPr>
            </a:p>
          </p:txBody>
        </p:sp>
        <p:sp>
          <p:nvSpPr>
            <p:cNvPr id="12" name="TextBox 11"/>
            <p:cNvSpPr txBox="1"/>
            <p:nvPr/>
          </p:nvSpPr>
          <p:spPr>
            <a:xfrm>
              <a:off x="5562606" y="2852936"/>
              <a:ext cx="902811" cy="523220"/>
            </a:xfrm>
            <a:prstGeom prst="rect">
              <a:avLst/>
            </a:prstGeom>
            <a:noFill/>
          </p:spPr>
          <p:txBody>
            <a:bodyPr wrap="none" rtlCol="0">
              <a:spAutoFit/>
            </a:bodyPr>
            <a:lstStyle/>
            <a:p>
              <a:pPr algn="ctr"/>
              <a:r>
                <a:rPr lang="zh-CN" altLang="en-US" sz="1400" dirty="0" smtClean="0">
                  <a:latin typeface="黑体" pitchFamily="49" charset="-122"/>
                  <a:ea typeface="黑体" pitchFamily="49" charset="-122"/>
                </a:rPr>
                <a:t>服务模式</a:t>
              </a:r>
              <a:endParaRPr lang="en-US" altLang="zh-CN" sz="1400" dirty="0" smtClean="0">
                <a:latin typeface="黑体" pitchFamily="49" charset="-122"/>
                <a:ea typeface="黑体" pitchFamily="49" charset="-122"/>
              </a:endParaRPr>
            </a:p>
            <a:p>
              <a:pPr algn="ctr"/>
              <a:r>
                <a:rPr lang="zh-CN" altLang="en-US" sz="1400" dirty="0" smtClean="0">
                  <a:latin typeface="黑体" pitchFamily="49" charset="-122"/>
                  <a:ea typeface="黑体" pitchFamily="49" charset="-122"/>
                </a:rPr>
                <a:t>相对单一</a:t>
              </a:r>
              <a:endParaRPr lang="zh-CN" altLang="en-US" sz="1400" dirty="0">
                <a:latin typeface="黑体" pitchFamily="49" charset="-122"/>
                <a:ea typeface="黑体" pitchFamily="49" charset="-122"/>
              </a:endParaRPr>
            </a:p>
          </p:txBody>
        </p:sp>
        <p:sp>
          <p:nvSpPr>
            <p:cNvPr id="13" name="TextBox 12"/>
            <p:cNvSpPr txBox="1"/>
            <p:nvPr/>
          </p:nvSpPr>
          <p:spPr>
            <a:xfrm>
              <a:off x="6440327" y="2196153"/>
              <a:ext cx="1082348" cy="523220"/>
            </a:xfrm>
            <a:prstGeom prst="rect">
              <a:avLst/>
            </a:prstGeom>
            <a:noFill/>
          </p:spPr>
          <p:txBody>
            <a:bodyPr wrap="none" rtlCol="0">
              <a:spAutoFit/>
            </a:bodyPr>
            <a:lstStyle/>
            <a:p>
              <a:pPr algn="ctr"/>
              <a:r>
                <a:rPr lang="zh-CN" altLang="en-US" sz="1400" dirty="0" smtClean="0">
                  <a:latin typeface="黑体" pitchFamily="49" charset="-122"/>
                  <a:ea typeface="黑体" pitchFamily="49" charset="-122"/>
                </a:rPr>
                <a:t>个性化专业</a:t>
              </a:r>
              <a:endParaRPr lang="en-US" altLang="zh-CN" sz="1400" dirty="0" smtClean="0">
                <a:latin typeface="黑体" pitchFamily="49" charset="-122"/>
                <a:ea typeface="黑体" pitchFamily="49" charset="-122"/>
              </a:endParaRPr>
            </a:p>
            <a:p>
              <a:pPr algn="ctr"/>
              <a:r>
                <a:rPr lang="zh-CN" altLang="en-US" sz="1400" dirty="0" smtClean="0">
                  <a:latin typeface="黑体" pitchFamily="49" charset="-122"/>
                  <a:ea typeface="黑体" pitchFamily="49" charset="-122"/>
                </a:rPr>
                <a:t>服务匮乏</a:t>
              </a:r>
              <a:endParaRPr lang="zh-CN" altLang="en-US" sz="1400" dirty="0">
                <a:latin typeface="黑体" pitchFamily="49" charset="-122"/>
                <a:ea typeface="黑体" pitchFamily="49" charset="-122"/>
              </a:endParaRPr>
            </a:p>
          </p:txBody>
        </p:sp>
        <p:sp>
          <p:nvSpPr>
            <p:cNvPr id="14" name="TextBox 13"/>
            <p:cNvSpPr txBox="1"/>
            <p:nvPr/>
          </p:nvSpPr>
          <p:spPr>
            <a:xfrm>
              <a:off x="4754360" y="2730406"/>
              <a:ext cx="543739" cy="307777"/>
            </a:xfrm>
            <a:prstGeom prst="rect">
              <a:avLst/>
            </a:prstGeom>
            <a:noFill/>
          </p:spPr>
          <p:txBody>
            <a:bodyPr wrap="none" rtlCol="0">
              <a:spAutoFit/>
            </a:bodyPr>
            <a:lstStyle/>
            <a:p>
              <a:pPr algn="ctr"/>
              <a:r>
                <a:rPr lang="en-US" altLang="zh-CN" sz="1400" dirty="0" smtClean="0">
                  <a:latin typeface="黑体" pitchFamily="49" charset="-122"/>
                  <a:ea typeface="黑体" pitchFamily="49" charset="-122"/>
                </a:rPr>
                <a:t>……</a:t>
              </a:r>
              <a:endParaRPr lang="zh-CN" altLang="en-US" sz="1400" dirty="0">
                <a:latin typeface="黑体" pitchFamily="49" charset="-122"/>
                <a:ea typeface="黑体" pitchFamily="49" charset="-122"/>
              </a:endParaRPr>
            </a:p>
          </p:txBody>
        </p:sp>
        <p:sp>
          <p:nvSpPr>
            <p:cNvPr id="15" name="TextBox 14"/>
            <p:cNvSpPr txBox="1"/>
            <p:nvPr/>
          </p:nvSpPr>
          <p:spPr>
            <a:xfrm>
              <a:off x="3890264" y="2924944"/>
              <a:ext cx="543739" cy="307777"/>
            </a:xfrm>
            <a:prstGeom prst="rect">
              <a:avLst/>
            </a:prstGeom>
            <a:noFill/>
          </p:spPr>
          <p:txBody>
            <a:bodyPr wrap="none" rtlCol="0">
              <a:spAutoFit/>
            </a:bodyPr>
            <a:lstStyle/>
            <a:p>
              <a:pPr algn="ctr"/>
              <a:r>
                <a:rPr lang="en-US" altLang="zh-CN" sz="1400" dirty="0" smtClean="0">
                  <a:latin typeface="黑体" pitchFamily="49" charset="-122"/>
                  <a:ea typeface="黑体" pitchFamily="49" charset="-122"/>
                </a:rPr>
                <a:t>……</a:t>
              </a:r>
              <a:endParaRPr lang="zh-CN" altLang="en-US" sz="1400" dirty="0">
                <a:latin typeface="黑体" pitchFamily="49" charset="-122"/>
                <a:ea typeface="黑体" pitchFamily="49" charset="-122"/>
              </a:endParaRPr>
            </a:p>
          </p:txBody>
        </p:sp>
        <p:sp>
          <p:nvSpPr>
            <p:cNvPr id="16" name="TextBox 15"/>
            <p:cNvSpPr txBox="1"/>
            <p:nvPr/>
          </p:nvSpPr>
          <p:spPr>
            <a:xfrm>
              <a:off x="6770584" y="2924944"/>
              <a:ext cx="543739" cy="307777"/>
            </a:xfrm>
            <a:prstGeom prst="rect">
              <a:avLst/>
            </a:prstGeom>
            <a:noFill/>
          </p:spPr>
          <p:txBody>
            <a:bodyPr wrap="none" rtlCol="0">
              <a:spAutoFit/>
            </a:bodyPr>
            <a:lstStyle/>
            <a:p>
              <a:pPr algn="ctr"/>
              <a:r>
                <a:rPr lang="en-US" altLang="zh-CN" sz="1400" dirty="0" smtClean="0">
                  <a:latin typeface="黑体" pitchFamily="49" charset="-122"/>
                  <a:ea typeface="黑体" pitchFamily="49" charset="-122"/>
                </a:rPr>
                <a:t>……</a:t>
              </a:r>
              <a:endParaRPr lang="zh-CN" altLang="en-US" sz="1400" dirty="0">
                <a:latin typeface="黑体" pitchFamily="49" charset="-122"/>
                <a:ea typeface="黑体" pitchFamily="49" charset="-122"/>
              </a:endParaRPr>
            </a:p>
          </p:txBody>
        </p:sp>
        <p:sp>
          <p:nvSpPr>
            <p:cNvPr id="17" name="TextBox 16"/>
            <p:cNvSpPr txBox="1"/>
            <p:nvPr/>
          </p:nvSpPr>
          <p:spPr>
            <a:xfrm>
              <a:off x="7994720" y="3068960"/>
              <a:ext cx="543739" cy="307777"/>
            </a:xfrm>
            <a:prstGeom prst="rect">
              <a:avLst/>
            </a:prstGeom>
            <a:noFill/>
          </p:spPr>
          <p:txBody>
            <a:bodyPr wrap="none" rtlCol="0">
              <a:spAutoFit/>
            </a:bodyPr>
            <a:lstStyle/>
            <a:p>
              <a:pPr algn="ctr"/>
              <a:r>
                <a:rPr lang="en-US" altLang="zh-CN" sz="1400" dirty="0" smtClean="0">
                  <a:latin typeface="黑体" pitchFamily="49" charset="-122"/>
                  <a:ea typeface="黑体" pitchFamily="49" charset="-122"/>
                </a:rPr>
                <a:t>……</a:t>
              </a:r>
              <a:endParaRPr lang="zh-CN" altLang="en-US" sz="1400" dirty="0">
                <a:latin typeface="黑体" pitchFamily="49" charset="-122"/>
                <a:ea typeface="黑体" pitchFamily="49" charset="-122"/>
              </a:endParaRPr>
            </a:p>
          </p:txBody>
        </p:sp>
      </p:grpSp>
      <p:sp>
        <p:nvSpPr>
          <p:cNvPr id="40961" name="Rectangle 1"/>
          <p:cNvSpPr>
            <a:spLocks noChangeArrowheads="1"/>
          </p:cNvSpPr>
          <p:nvPr/>
        </p:nvSpPr>
        <p:spPr bwMode="auto">
          <a:xfrm>
            <a:off x="467544" y="1196752"/>
            <a:ext cx="820891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l" defTabSz="914400" rtl="0" eaLnBrk="1" fontAlgn="base" latinLnBrk="0" hangingPunct="1">
              <a:lnSpc>
                <a:spcPct val="100000"/>
              </a:lnSpc>
              <a:spcBef>
                <a:spcPct val="0"/>
              </a:spcBef>
              <a:spcAft>
                <a:spcPct val="0"/>
              </a:spcAft>
              <a:buClrTx/>
              <a:buSzTx/>
              <a:buFontTx/>
              <a:buNone/>
              <a:tabLst/>
            </a:pPr>
            <a:r>
              <a:rPr kumimoji="0" lang="zh-CN" b="0" i="0" u="none" strike="noStrike" cap="none" normalizeH="0" baseline="0" dirty="0" smtClean="0">
                <a:ln>
                  <a:noFill/>
                </a:ln>
                <a:solidFill>
                  <a:schemeClr val="tx1"/>
                </a:solidFill>
                <a:effectLst/>
                <a:latin typeface="华文新魏" pitchFamily="2" charset="-122"/>
                <a:ea typeface="华文新魏" pitchFamily="2" charset="-122"/>
                <a:cs typeface="华文仿宋" pitchFamily="2" charset="-122"/>
              </a:rPr>
              <a:t>目前，我区民政基本公共服务体系尚不完善，服务能力较为有限，服务模式相对单一，个性化专业服务明显匮乏。基层社会管理中的新情况、新问题不断增多，解决的难度不断加大。老年人口快速增长，高龄化态势不断加剧，养老保障和服务的压力逐步加大；贫富差距相对扩大，社会公平诉求更加突出，给社会可持续稳定发展带来一定挑战。为此，要善于把握各种有利条件，努力破解发展中的难题。</a:t>
            </a:r>
            <a:endParaRPr kumimoji="0" lang="zh-CN" b="0" i="0" u="none" strike="noStrike" cap="none" normalizeH="0" baseline="0" dirty="0" smtClean="0">
              <a:ln>
                <a:noFill/>
              </a:ln>
              <a:solidFill>
                <a:schemeClr val="tx1"/>
              </a:solidFill>
              <a:effectLst/>
              <a:latin typeface="华文新魏" pitchFamily="2" charset="-122"/>
              <a:ea typeface="华文新魏" pitchFamily="2" charset="-122"/>
              <a:cs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0961"/>
                                        </p:tgtEl>
                                        <p:attrNameLst>
                                          <p:attrName>style.visibility</p:attrName>
                                        </p:attrNameLst>
                                      </p:cBhvr>
                                      <p:to>
                                        <p:strVal val="visible"/>
                                      </p:to>
                                    </p:set>
                                    <p:animEffect transition="in" filter="slide(fromBottom)">
                                      <p:cBhvr>
                                        <p:cTn id="7" dur="1000"/>
                                        <p:tgtEl>
                                          <p:spTgt spid="4096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125"/>
                                        </p:tgtEl>
                                        <p:attrNameLst>
                                          <p:attrName>style.visibility</p:attrName>
                                        </p:attrNameLst>
                                      </p:cBhvr>
                                      <p:to>
                                        <p:strVal val="visible"/>
                                      </p:to>
                                    </p:set>
                                    <p:animEffect transition="in" filter="fade">
                                      <p:cBhvr>
                                        <p:cTn id="16" dur="1000"/>
                                        <p:tgtEl>
                                          <p:spTgt spid="5125"/>
                                        </p:tgtEl>
                                      </p:cBhvr>
                                    </p:animEffect>
                                    <p:anim calcmode="lin" valueType="num">
                                      <p:cBhvr>
                                        <p:cTn id="17" dur="1000" fill="hold"/>
                                        <p:tgtEl>
                                          <p:spTgt spid="5125"/>
                                        </p:tgtEl>
                                        <p:attrNameLst>
                                          <p:attrName>ppt_x</p:attrName>
                                        </p:attrNameLst>
                                      </p:cBhvr>
                                      <p:tavLst>
                                        <p:tav tm="0">
                                          <p:val>
                                            <p:strVal val="#ppt_x"/>
                                          </p:val>
                                        </p:tav>
                                        <p:tav tm="100000">
                                          <p:val>
                                            <p:strVal val="#ppt_x"/>
                                          </p:val>
                                        </p:tav>
                                      </p:tavLst>
                                    </p:anim>
                                    <p:anim calcmode="lin" valueType="num">
                                      <p:cBhvr>
                                        <p:cTn id="18"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1"/>
          <p:cNvSpPr/>
          <p:nvPr/>
        </p:nvSpPr>
        <p:spPr>
          <a:xfrm>
            <a:off x="1043608" y="2060848"/>
            <a:ext cx="7128792" cy="2952328"/>
          </a:xfrm>
          <a:prstGeom prst="round2DiagRect">
            <a:avLst>
              <a:gd name="adj1" fmla="val 19703"/>
              <a:gd name="adj2" fmla="val 0"/>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18900000" scaled="1"/>
            <a:tileRect/>
          </a:gra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“十三五”</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endParaRPr>
          </a:p>
          <a:p>
            <a:pPr algn="ct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民政事业发展的</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endParaRPr>
          </a:p>
          <a:p>
            <a:pPr algn="ct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指导思想、总体目标</a:t>
            </a:r>
          </a:p>
        </p:txBody>
      </p:sp>
      <p:pic>
        <p:nvPicPr>
          <p:cNvPr id="3"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467544" y="1330606"/>
            <a:ext cx="3456384" cy="461665"/>
          </a:xfrm>
          <a:prstGeom prst="rect">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00000"/>
              </a:lnSpc>
              <a:spcBef>
                <a:spcPct val="0"/>
              </a:spcBef>
              <a:spcAft>
                <a:spcPct val="0"/>
              </a:spcAft>
              <a:buClr>
                <a:srgbClr val="C00000"/>
              </a:buClr>
              <a:buSzTx/>
              <a:buFont typeface="Wingdings" pitchFamily="2" charset="2"/>
              <a:buChar char="u"/>
              <a:tabLst/>
            </a:pPr>
            <a:r>
              <a:rPr kumimoji="0" lang="zh-CN" sz="2400" b="1" i="0" u="none" strike="noStrike" cap="none" normalizeH="0" baseline="0" dirty="0" smtClean="0">
                <a:ln>
                  <a:noFill/>
                </a:ln>
                <a:solidFill>
                  <a:schemeClr val="tx1"/>
                </a:solidFill>
                <a:effectLst/>
                <a:latin typeface="华文新魏" pitchFamily="2" charset="-122"/>
                <a:ea typeface="华文新魏" pitchFamily="2" charset="-122"/>
                <a:cs typeface="楷体_GB2312"/>
              </a:rPr>
              <a:t>（一）指导思想</a:t>
            </a:r>
            <a:endParaRPr kumimoji="0" lang="zh-CN" sz="2400" b="1" i="0" u="none" strike="noStrike" cap="none" normalizeH="0" baseline="0" dirty="0" smtClean="0">
              <a:ln>
                <a:noFill/>
              </a:ln>
              <a:solidFill>
                <a:schemeClr val="tx1"/>
              </a:solidFill>
              <a:effectLst/>
              <a:latin typeface="华文新魏" pitchFamily="2" charset="-122"/>
              <a:ea typeface="华文新魏" pitchFamily="2" charset="-122"/>
              <a:cs typeface="宋体" pitchFamily="2" charset="-122"/>
            </a:endParaRPr>
          </a:p>
        </p:txBody>
      </p:sp>
      <p:sp>
        <p:nvSpPr>
          <p:cNvPr id="21507" name="Rectangle 3"/>
          <p:cNvSpPr>
            <a:spLocks noChangeArrowheads="1"/>
          </p:cNvSpPr>
          <p:nvPr/>
        </p:nvSpPr>
        <p:spPr bwMode="auto">
          <a:xfrm>
            <a:off x="611560" y="1916832"/>
            <a:ext cx="784887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just"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 </a:t>
            </a: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以邓小平理论、“三个代表”重要思想、科学发展观为指导，深入贯彻党的十八大和十八届三中、四中全会和习近平总书记系列重要讲话精神，围绕创新驱动、法制建设的要求，坚持以功能拓展、模式创新和能力建设为主线，发展我区现代民政，促进社会公平正义，推动社会和谐共生，为推进“生态立区、服务业强区”，加快建成最宜居、最宜商、最宜游、最具幸福感的核心城区作出积极贡献。</a:t>
            </a:r>
            <a:endParaRPr kumimoji="0" lang="zh-CN"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三、“十三五”民政事业发展的指导思想、总体目标</a:t>
            </a:r>
          </a:p>
        </p:txBody>
      </p:sp>
      <p:pic>
        <p:nvPicPr>
          <p:cNvPr id="38913" name="Picture 1" descr="C:\Users\Administrator\Desktop\Img358903337.jpg"/>
          <p:cNvPicPr>
            <a:picLocks noChangeAspect="1" noChangeArrowheads="1"/>
          </p:cNvPicPr>
          <p:nvPr/>
        </p:nvPicPr>
        <p:blipFill>
          <a:blip r:embed="rId3" cstate="print"/>
          <a:srcRect/>
          <a:stretch>
            <a:fillRect/>
          </a:stretch>
        </p:blipFill>
        <p:spPr bwMode="auto">
          <a:xfrm>
            <a:off x="179512" y="3789040"/>
            <a:ext cx="8820472" cy="230425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slide(fromLeft)">
                                      <p:cBhvr>
                                        <p:cTn id="7" dur="1000"/>
                                        <p:tgtEl>
                                          <p:spTgt spid="21505"/>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1507"/>
                                        </p:tgtEl>
                                        <p:attrNameLst>
                                          <p:attrName>style.visibility</p:attrName>
                                        </p:attrNameLst>
                                      </p:cBhvr>
                                      <p:to>
                                        <p:strVal val="visible"/>
                                      </p:to>
                                    </p:set>
                                    <p:animEffect transition="in" filter="slide(fromBottom)">
                                      <p:cBhvr>
                                        <p:cTn id="11" dur="1000"/>
                                        <p:tgtEl>
                                          <p:spTgt spid="21507"/>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38913"/>
                                        </p:tgtEl>
                                        <p:attrNameLst>
                                          <p:attrName>style.visibility</p:attrName>
                                        </p:attrNameLst>
                                      </p:cBhvr>
                                      <p:to>
                                        <p:strVal val="visible"/>
                                      </p:to>
                                    </p:set>
                                    <p:animEffect transition="in" filter="dissolve">
                                      <p:cBhvr>
                                        <p:cTn id="15" dur="1000"/>
                                        <p:tgtEl>
                                          <p:spTgt spid="38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animBg="1"/>
      <p:bldP spid="215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467544" y="1330606"/>
            <a:ext cx="2880320" cy="461665"/>
          </a:xfrm>
          <a:prstGeom prst="rect">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（二）总体目标</a:t>
            </a:r>
          </a:p>
        </p:txBody>
      </p:sp>
      <p:sp>
        <p:nvSpPr>
          <p:cNvPr id="21507" name="Rectangle 3"/>
          <p:cNvSpPr>
            <a:spLocks noChangeArrowheads="1"/>
          </p:cNvSpPr>
          <p:nvPr/>
        </p:nvSpPr>
        <p:spPr bwMode="auto">
          <a:xfrm>
            <a:off x="611560" y="1978387"/>
            <a:ext cx="784887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spcBef>
                <a:spcPct val="0"/>
              </a:spcBef>
              <a:spcAft>
                <a:spcPct val="0"/>
              </a:spcAft>
            </a:pPr>
            <a:r>
              <a:rPr lang="zh-CN" altLang="en-US" dirty="0" smtClean="0">
                <a:latin typeface="黑体" pitchFamily="49" charset="-122"/>
                <a:ea typeface="黑体" pitchFamily="49" charset="-122"/>
                <a:cs typeface="华文仿宋" pitchFamily="2" charset="-122"/>
              </a:rPr>
              <a:t>以优化社会管理为基础，以推动社会治理创新为动力，以发展适度普惠的社会福利事业、拓展社区服务、完善社会救助为重点，实现社会事务管理服务水平显著提升，社会工作专业人才队伍逐步规范建设、社区社会组织健康发展，和谐社区建设再上新台阶工作格局。</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264697"/>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三、“十三五”民政事业发展的指导思想、总体目标</a:t>
            </a:r>
          </a:p>
        </p:txBody>
      </p:sp>
      <p:pic>
        <p:nvPicPr>
          <p:cNvPr id="9" name="Picture 13" descr="d:\Users\Administrator\Desktop\未标题-4.jpg"/>
          <p:cNvPicPr>
            <a:picLocks noChangeAspect="1" noChangeArrowheads="1"/>
          </p:cNvPicPr>
          <p:nvPr/>
        </p:nvPicPr>
        <p:blipFill>
          <a:blip r:embed="rId3" cstate="print"/>
          <a:srcRect/>
          <a:stretch>
            <a:fillRect/>
          </a:stretch>
        </p:blipFill>
        <p:spPr bwMode="auto">
          <a:xfrm>
            <a:off x="611560" y="3501008"/>
            <a:ext cx="3903014" cy="2540943"/>
          </a:xfrm>
          <a:prstGeom prst="rect">
            <a:avLst/>
          </a:prstGeom>
          <a:ln>
            <a:noFill/>
          </a:ln>
          <a:effectLst>
            <a:outerShdw blurRad="190500" algn="tl" rotWithShape="0">
              <a:srgbClr val="000000">
                <a:alpha val="70000"/>
              </a:srgbClr>
            </a:outerShdw>
          </a:effectLst>
        </p:spPr>
      </p:pic>
      <p:pic>
        <p:nvPicPr>
          <p:cNvPr id="10" name="Picture 11" descr="d:\Users\Administrator\Desktop\未标题-2.jpg"/>
          <p:cNvPicPr>
            <a:picLocks noChangeAspect="1" noChangeArrowheads="1"/>
          </p:cNvPicPr>
          <p:nvPr/>
        </p:nvPicPr>
        <p:blipFill>
          <a:blip r:embed="rId4" cstate="print"/>
          <a:srcRect/>
          <a:stretch>
            <a:fillRect/>
          </a:stretch>
        </p:blipFill>
        <p:spPr bwMode="auto">
          <a:xfrm>
            <a:off x="4572000" y="3474648"/>
            <a:ext cx="3816424" cy="254664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slide(fromLeft)">
                                      <p:cBhvr>
                                        <p:cTn id="7" dur="1000"/>
                                        <p:tgtEl>
                                          <p:spTgt spid="21505"/>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1507"/>
                                        </p:tgtEl>
                                        <p:attrNameLst>
                                          <p:attrName>style.visibility</p:attrName>
                                        </p:attrNameLst>
                                      </p:cBhvr>
                                      <p:to>
                                        <p:strVal val="visible"/>
                                      </p:to>
                                    </p:set>
                                    <p:animEffect transition="in" filter="slide(fromBottom)">
                                      <p:cBhvr>
                                        <p:cTn id="11" dur="1000"/>
                                        <p:tgtEl>
                                          <p:spTgt spid="21507"/>
                                        </p:tgtEl>
                                      </p:cBhvr>
                                    </p:animEffect>
                                  </p:childTnLst>
                                </p:cTn>
                              </p:par>
                            </p:childTnLst>
                          </p:cTn>
                        </p:par>
                        <p:par>
                          <p:cTn id="12" fill="hold">
                            <p:stCondLst>
                              <p:cond delay="2000"/>
                            </p:stCondLst>
                            <p:childTnLst>
                              <p:par>
                                <p:cTn id="13" presetID="21"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2000"/>
                                        <p:tgtEl>
                                          <p:spTgt spid="9"/>
                                        </p:tgtEl>
                                      </p:cBhvr>
                                    </p:animEffect>
                                  </p:childTnLst>
                                </p:cTn>
                              </p:par>
                              <p:par>
                                <p:cTn id="16" presetID="21"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4)">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animBg="1"/>
      <p:bldP spid="2150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1"/>
          <p:cNvSpPr/>
          <p:nvPr/>
        </p:nvSpPr>
        <p:spPr>
          <a:xfrm>
            <a:off x="1475656" y="2060848"/>
            <a:ext cx="6336704" cy="2952328"/>
          </a:xfrm>
          <a:prstGeom prst="round2DiagRect">
            <a:avLst>
              <a:gd name="adj1" fmla="val 19703"/>
              <a:gd name="adj2" fmla="val 0"/>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18900000" scaled="1"/>
            <a:tileRect/>
          </a:gra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“十三五”</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endParaRPr>
          </a:p>
          <a:p>
            <a:pPr algn="ct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民政事业发展</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endParaRPr>
          </a:p>
          <a:p>
            <a:pPr algn="ct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的主要任务</a:t>
            </a:r>
          </a:p>
        </p:txBody>
      </p:sp>
      <p:pic>
        <p:nvPicPr>
          <p:cNvPr id="3"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3"/>
          <p:cNvSpPr/>
          <p:nvPr/>
        </p:nvSpPr>
        <p:spPr>
          <a:xfrm>
            <a:off x="971600" y="1988840"/>
            <a:ext cx="7272808" cy="2952328"/>
          </a:xfrm>
          <a:prstGeom prst="round2DiagRect">
            <a:avLst>
              <a:gd name="adj1" fmla="val 19703"/>
              <a:gd name="adj2" fmla="val 0"/>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18900000" scaled="1"/>
            <a:tileRect/>
          </a:gra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“十二五”民政事业</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endParaRPr>
          </a:p>
          <a:p>
            <a:pPr algn="ctr">
              <a:lnSpc>
                <a:spcPct val="150000"/>
              </a:lnSpc>
            </a:pP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发展回顾</a:t>
            </a:r>
          </a:p>
        </p:txBody>
      </p:sp>
      <p:pic>
        <p:nvPicPr>
          <p:cNvPr id="6"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1330607"/>
            <a:ext cx="8244408" cy="461665"/>
          </a:xfrm>
          <a:prstGeom prst="rect">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（一）构建与经济发展水平相适应的社会福利服务体系</a:t>
            </a:r>
          </a:p>
        </p:txBody>
      </p:sp>
      <p:sp>
        <p:nvSpPr>
          <p:cNvPr id="21507" name="Rectangle 3"/>
          <p:cNvSpPr>
            <a:spLocks noChangeArrowheads="1"/>
          </p:cNvSpPr>
          <p:nvPr/>
        </p:nvSpPr>
        <p:spPr bwMode="auto">
          <a:xfrm>
            <a:off x="611560" y="2028372"/>
            <a:ext cx="7848872" cy="1338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lnSpc>
                <a:spcPct val="150000"/>
              </a:lnSpc>
              <a:spcBef>
                <a:spcPct val="0"/>
              </a:spcBef>
              <a:spcAft>
                <a:spcPct val="0"/>
              </a:spcAft>
              <a:buClr>
                <a:srgbClr val="00B050"/>
              </a:buClr>
            </a:pPr>
            <a:r>
              <a:rPr lang="zh-CN" altLang="en-US" dirty="0" smtClean="0">
                <a:latin typeface="黑体" pitchFamily="49" charset="-122"/>
                <a:ea typeface="黑体" pitchFamily="49" charset="-122"/>
                <a:cs typeface="华文仿宋" pitchFamily="2" charset="-122"/>
              </a:rPr>
              <a:t>从满足老年人、孤儿、优抚群体等受助群体的多层次、多样化服务需求出发，转变服务方式，调整功能结构，优化服务产品，促进社会福利与经济社会同步发展，共享经济社会发展成果。</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pic>
        <p:nvPicPr>
          <p:cNvPr id="35841" name="Picture 1" descr="C:\Users\Administrator\Desktop\b8ac6f24467b0fc5925812.jpg"/>
          <p:cNvPicPr>
            <a:picLocks noChangeAspect="1" noChangeArrowheads="1"/>
          </p:cNvPicPr>
          <p:nvPr/>
        </p:nvPicPr>
        <p:blipFill>
          <a:blip r:embed="rId3" cstate="print"/>
          <a:srcRect/>
          <a:stretch>
            <a:fillRect/>
          </a:stretch>
        </p:blipFill>
        <p:spPr bwMode="auto">
          <a:xfrm>
            <a:off x="467544" y="3789040"/>
            <a:ext cx="4912166" cy="2554326"/>
          </a:xfrm>
          <a:prstGeom prst="rect">
            <a:avLst/>
          </a:prstGeom>
          <a:solidFill>
            <a:srgbClr val="FFFFFF">
              <a:shade val="85000"/>
            </a:srgbClr>
          </a:solidFill>
          <a:ln w="76200" cap="sq">
            <a:solidFill>
              <a:srgbClr val="FBBDC7"/>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5842" name="Picture 2" descr="C:\Users\Administrator\Desktop\797476001301415062.jpg"/>
          <p:cNvPicPr>
            <a:picLocks noChangeAspect="1" noChangeArrowheads="1"/>
          </p:cNvPicPr>
          <p:nvPr/>
        </p:nvPicPr>
        <p:blipFill>
          <a:blip r:embed="rId4" cstate="print"/>
          <a:srcRect/>
          <a:stretch>
            <a:fillRect/>
          </a:stretch>
        </p:blipFill>
        <p:spPr bwMode="auto">
          <a:xfrm>
            <a:off x="5796136" y="3429000"/>
            <a:ext cx="2952328" cy="1968219"/>
          </a:xfrm>
          <a:prstGeom prst="round2DiagRect">
            <a:avLst>
              <a:gd name="adj1" fmla="val 16667"/>
              <a:gd name="adj2" fmla="val 0"/>
            </a:avLst>
          </a:prstGeom>
          <a:ln w="88900" cap="sq">
            <a:solidFill>
              <a:srgbClr val="FBBDC7"/>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slide(fromLeft)">
                                      <p:cBhvr>
                                        <p:cTn id="7" dur="2000"/>
                                        <p:tgtEl>
                                          <p:spTgt spid="21505"/>
                                        </p:tgtEl>
                                      </p:cBhvr>
                                    </p:animEffect>
                                  </p:childTnLst>
                                </p:cTn>
                              </p:par>
                            </p:childTnLst>
                          </p:cTn>
                        </p:par>
                        <p:par>
                          <p:cTn id="8" fill="hold">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21507"/>
                                        </p:tgtEl>
                                        <p:attrNameLst>
                                          <p:attrName>style.visibility</p:attrName>
                                        </p:attrNameLst>
                                      </p:cBhvr>
                                      <p:to>
                                        <p:strVal val="visible"/>
                                      </p:to>
                                    </p:set>
                                    <p:animEffect transition="in" filter="slide(fromBottom)">
                                      <p:cBhvr>
                                        <p:cTn id="11" dur="1000"/>
                                        <p:tgtEl>
                                          <p:spTgt spid="21507"/>
                                        </p:tgtEl>
                                      </p:cBhvr>
                                    </p:animEffect>
                                  </p:childTnLst>
                                </p:cTn>
                              </p:par>
                            </p:childTnLst>
                          </p:cTn>
                        </p:par>
                        <p:par>
                          <p:cTn id="12" fill="hold">
                            <p:stCondLst>
                              <p:cond delay="3000"/>
                            </p:stCondLst>
                            <p:childTnLst>
                              <p:par>
                                <p:cTn id="13" presetID="9" presetClass="entr" presetSubtype="0" fill="hold" nodeType="afterEffect">
                                  <p:stCondLst>
                                    <p:cond delay="0"/>
                                  </p:stCondLst>
                                  <p:childTnLst>
                                    <p:set>
                                      <p:cBhvr>
                                        <p:cTn id="14" dur="1" fill="hold">
                                          <p:stCondLst>
                                            <p:cond delay="0"/>
                                          </p:stCondLst>
                                        </p:cTn>
                                        <p:tgtEl>
                                          <p:spTgt spid="35841"/>
                                        </p:tgtEl>
                                        <p:attrNameLst>
                                          <p:attrName>style.visibility</p:attrName>
                                        </p:attrNameLst>
                                      </p:cBhvr>
                                      <p:to>
                                        <p:strVal val="visible"/>
                                      </p:to>
                                    </p:set>
                                    <p:animEffect transition="in" filter="dissolve">
                                      <p:cBhvr>
                                        <p:cTn id="15" dur="1000"/>
                                        <p:tgtEl>
                                          <p:spTgt spid="35841"/>
                                        </p:tgtEl>
                                      </p:cBhvr>
                                    </p:animEffect>
                                  </p:childTnLst>
                                </p:cTn>
                              </p:par>
                              <p:par>
                                <p:cTn id="16" presetID="9" presetClass="entr" presetSubtype="0" fill="hold" nodeType="withEffect">
                                  <p:stCondLst>
                                    <p:cond delay="0"/>
                                  </p:stCondLst>
                                  <p:childTnLst>
                                    <p:set>
                                      <p:cBhvr>
                                        <p:cTn id="17" dur="1" fill="hold">
                                          <p:stCondLst>
                                            <p:cond delay="0"/>
                                          </p:stCondLst>
                                        </p:cTn>
                                        <p:tgtEl>
                                          <p:spTgt spid="35842"/>
                                        </p:tgtEl>
                                        <p:attrNameLst>
                                          <p:attrName>style.visibility</p:attrName>
                                        </p:attrNameLst>
                                      </p:cBhvr>
                                      <p:to>
                                        <p:strVal val="visible"/>
                                      </p:to>
                                    </p:set>
                                    <p:animEffect transition="in" filter="dissolve">
                                      <p:cBhvr>
                                        <p:cTn id="18"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animBg="1"/>
      <p:bldP spid="2150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1165975"/>
            <a:ext cx="8172400" cy="461665"/>
          </a:xfrm>
          <a:prstGeom prst="rect">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（一）构建与经济发展水平相适应的社会福利服务体系</a:t>
            </a:r>
          </a:p>
        </p:txBody>
      </p:sp>
      <p:sp>
        <p:nvSpPr>
          <p:cNvPr id="21507" name="Rectangle 3"/>
          <p:cNvSpPr>
            <a:spLocks noChangeArrowheads="1"/>
          </p:cNvSpPr>
          <p:nvPr/>
        </p:nvSpPr>
        <p:spPr bwMode="auto">
          <a:xfrm>
            <a:off x="539552" y="2470447"/>
            <a:ext cx="7992888" cy="3766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06400" algn="just" fontAlgn="base">
              <a:lnSpc>
                <a:spcPct val="150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cs typeface="华文仿宋" pitchFamily="2" charset="-122"/>
              </a:rPr>
              <a:t>完善以居家养老为基础，以社区养老为依托，以机构养老为支撑，有梯度、可衔接的社会养老服务体系。</a:t>
            </a:r>
            <a:endParaRPr lang="en-US" altLang="zh-CN" dirty="0" smtClean="0">
              <a:latin typeface="黑体" pitchFamily="49" charset="-122"/>
              <a:ea typeface="黑体" pitchFamily="49" charset="-122"/>
              <a:cs typeface="华文仿宋" pitchFamily="2" charset="-122"/>
            </a:endParaRPr>
          </a:p>
          <a:p>
            <a:pPr lvl="0" indent="406400" algn="just" fontAlgn="base">
              <a:lnSpc>
                <a:spcPct val="150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cs typeface="华文仿宋" pitchFamily="2" charset="-122"/>
              </a:rPr>
              <a:t>以</a:t>
            </a:r>
            <a:r>
              <a:rPr lang="zh-CN" altLang="en-US" dirty="0" smtClean="0">
                <a:latin typeface="黑体" pitchFamily="49" charset="-122"/>
                <a:ea typeface="黑体" pitchFamily="49" charset="-122"/>
                <a:cs typeface="华文仿宋" pitchFamily="2" charset="-122"/>
              </a:rPr>
              <a:t>社区养老为重点，扩大社区居家养老服务覆盖面，为老年人提供专业、便捷、多样的生活照料、康复护理、精神慰藉等服务。</a:t>
            </a:r>
            <a:endParaRPr lang="en-US" altLang="zh-CN" dirty="0" smtClean="0">
              <a:latin typeface="黑体" pitchFamily="49" charset="-122"/>
              <a:ea typeface="黑体" pitchFamily="49" charset="-122"/>
              <a:cs typeface="华文仿宋" pitchFamily="2" charset="-122"/>
            </a:endParaRPr>
          </a:p>
          <a:p>
            <a:pPr lvl="0" indent="406400" algn="just" fontAlgn="base">
              <a:lnSpc>
                <a:spcPct val="150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cs typeface="华文仿宋" pitchFamily="2" charset="-122"/>
              </a:rPr>
              <a:t>以失能（失智）老年人为重点，优化机构养老功能，加大对以收住失能（失智）老年人为主的机构设施的公共财力投入力度，建设符合标准的社区居家养老服务中心、老年人活动中心等服务设施覆盖所有社区。</a:t>
            </a:r>
            <a:endParaRPr lang="en-US" altLang="zh-CN" dirty="0" smtClean="0">
              <a:latin typeface="黑体" pitchFamily="49" charset="-122"/>
              <a:ea typeface="黑体" pitchFamily="49" charset="-122"/>
              <a:cs typeface="华文仿宋" pitchFamily="2" charset="-122"/>
            </a:endParaRPr>
          </a:p>
          <a:p>
            <a:pPr lvl="0" indent="406400" algn="just" fontAlgn="base">
              <a:lnSpc>
                <a:spcPct val="150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cs typeface="华文仿宋" pitchFamily="2" charset="-122"/>
              </a:rPr>
              <a:t>积极采取购买服务、资金补助、提供场所等扶持措施，引导和鼓励社会组织、家政服务企业参与居家养老服务。</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264697"/>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395536" y="1763829"/>
            <a:ext cx="3240360" cy="585051"/>
          </a:xfrm>
          <a:prstGeom prst="roundRect">
            <a:avLst>
              <a:gd name="adj" fmla="val 37010"/>
            </a:avLst>
          </a:prstGeom>
          <a:solidFill>
            <a:srgbClr val="87C7D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1</a:t>
            </a:r>
            <a:r>
              <a:rPr lang="zh-CN" altLang="zh-CN" b="1" dirty="0" smtClean="0"/>
              <a:t>、健全社会养老服务体系</a:t>
            </a:r>
            <a:endParaRPr lang="zh-CN" altLang="en-US" dirty="0">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Effect transition="in" filter="slide(fromBottom)">
                                      <p:cBhvr>
                                        <p:cTn id="11" dur="1000"/>
                                        <p:tgtEl>
                                          <p:spTgt spid="2150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animEffect transition="in" filter="slide(fromBottom)">
                                      <p:cBhvr>
                                        <p:cTn id="15" dur="1000"/>
                                        <p:tgtEl>
                                          <p:spTgt spid="21507">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Effect transition="in" filter="slide(fromBottom)">
                                      <p:cBhvr>
                                        <p:cTn id="19" dur="1000"/>
                                        <p:tgtEl>
                                          <p:spTgt spid="21507">
                                            <p:txEl>
                                              <p:pRg st="2" end="2"/>
                                            </p:txEl>
                                          </p:spTgt>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animEffect transition="in" filter="slide(fromBottom)">
                                      <p:cBhvr>
                                        <p:cTn id="23" dur="10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36512" y="1311151"/>
            <a:ext cx="8064896" cy="461665"/>
          </a:xfrm>
          <a:prstGeom prst="rect">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（一）构建与经济发展水平相适应的社会福利服务体系</a:t>
            </a:r>
          </a:p>
        </p:txBody>
      </p:sp>
      <p:sp>
        <p:nvSpPr>
          <p:cNvPr id="21507" name="Rectangle 3"/>
          <p:cNvSpPr>
            <a:spLocks noChangeArrowheads="1"/>
          </p:cNvSpPr>
          <p:nvPr/>
        </p:nvSpPr>
        <p:spPr bwMode="auto">
          <a:xfrm>
            <a:off x="755576" y="2717521"/>
            <a:ext cx="7560840" cy="34975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lnSpc>
                <a:spcPts val="3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完善机构养老设施建设及运营补贴机制，促进可持续发展。</a:t>
            </a:r>
            <a:endParaRPr lang="en-US" altLang="zh-CN" dirty="0" smtClean="0">
              <a:latin typeface="黑体" pitchFamily="49" charset="-122"/>
              <a:ea typeface="黑体" pitchFamily="49" charset="-122"/>
            </a:endParaRPr>
          </a:p>
          <a:p>
            <a:pPr lvl="0" indent="406400" algn="just" fontAlgn="base">
              <a:lnSpc>
                <a:spcPts val="3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到</a:t>
            </a:r>
            <a:r>
              <a:rPr lang="en-US" altLang="zh-CN" dirty="0" smtClean="0">
                <a:latin typeface="黑体" pitchFamily="49" charset="-122"/>
                <a:ea typeface="黑体" pitchFamily="49" charset="-122"/>
              </a:rPr>
              <a:t>2020</a:t>
            </a:r>
            <a:r>
              <a:rPr lang="zh-CN" altLang="en-US" dirty="0" smtClean="0">
                <a:latin typeface="黑体" pitchFamily="49" charset="-122"/>
                <a:ea typeface="黑体" pitchFamily="49" charset="-122"/>
              </a:rPr>
              <a:t>年，机构养老机构床位数达到每千名老人</a:t>
            </a:r>
            <a:r>
              <a:rPr lang="en-US" altLang="zh-CN" dirty="0" smtClean="0">
                <a:latin typeface="黑体" pitchFamily="49" charset="-122"/>
                <a:ea typeface="黑体" pitchFamily="49" charset="-122"/>
              </a:rPr>
              <a:t>30</a:t>
            </a:r>
            <a:r>
              <a:rPr lang="zh-CN" altLang="en-US" dirty="0" smtClean="0">
                <a:latin typeface="黑体" pitchFamily="49" charset="-122"/>
                <a:ea typeface="黑体" pitchFamily="49" charset="-122"/>
              </a:rPr>
              <a:t>－</a:t>
            </a:r>
            <a:r>
              <a:rPr lang="en-US" altLang="zh-CN" dirty="0" smtClean="0">
                <a:latin typeface="黑体" pitchFamily="49" charset="-122"/>
                <a:ea typeface="黑体" pitchFamily="49" charset="-122"/>
              </a:rPr>
              <a:t>35</a:t>
            </a:r>
            <a:r>
              <a:rPr lang="zh-CN" altLang="en-US" dirty="0" smtClean="0">
                <a:latin typeface="黑体" pitchFamily="49" charset="-122"/>
                <a:ea typeface="黑体" pitchFamily="49" charset="-122"/>
              </a:rPr>
              <a:t>张以上，形成高、中、低档配套，养、护、助功能齐全，社会投资兴办、合作经营等多种形式共同发展的养老服务机构体系及建设公建老年公寓。</a:t>
            </a:r>
            <a:endParaRPr lang="en-US" altLang="zh-CN" dirty="0" smtClean="0">
              <a:latin typeface="黑体" pitchFamily="49" charset="-122"/>
              <a:ea typeface="黑体" pitchFamily="49" charset="-122"/>
            </a:endParaRPr>
          </a:p>
          <a:p>
            <a:pPr lvl="0" indent="406400" algn="just" fontAlgn="base">
              <a:lnSpc>
                <a:spcPts val="3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加大对机构养老设施的公共财力投入力度。</a:t>
            </a:r>
            <a:endParaRPr lang="en-US" altLang="zh-CN" dirty="0" smtClean="0">
              <a:latin typeface="黑体" pitchFamily="49" charset="-122"/>
              <a:ea typeface="黑体" pitchFamily="49" charset="-122"/>
            </a:endParaRPr>
          </a:p>
          <a:p>
            <a:pPr lvl="0" indent="406400" algn="just" fontAlgn="base">
              <a:lnSpc>
                <a:spcPts val="3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完善机构养老服务与专项护理补贴机制，扩大服务覆盖面与补贴受益面，优先满足高龄、失能（失智）老人的养老需求。</a:t>
            </a:r>
            <a:endParaRPr lang="en-US" altLang="zh-CN" dirty="0" smtClean="0">
              <a:latin typeface="黑体" pitchFamily="49" charset="-122"/>
              <a:ea typeface="黑体" pitchFamily="49" charset="-122"/>
            </a:endParaRPr>
          </a:p>
          <a:p>
            <a:pPr lvl="0" indent="406400" algn="just" fontAlgn="base">
              <a:lnSpc>
                <a:spcPts val="3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扩大高龄津贴覆盖面，拓展津贴受益范围。</a:t>
            </a:r>
            <a:endParaRPr lang="en-US" altLang="zh-CN" dirty="0" smtClean="0">
              <a:latin typeface="黑体" pitchFamily="49" charset="-122"/>
              <a:ea typeface="黑体" pitchFamily="49" charset="-122"/>
            </a:endParaRPr>
          </a:p>
          <a:p>
            <a:pPr lvl="0" indent="406400" algn="just" fontAlgn="base">
              <a:lnSpc>
                <a:spcPts val="3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完善养老服务需求评估机制，合理有效使用养老服务资源。</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395536" y="2060848"/>
            <a:ext cx="2880320" cy="645349"/>
          </a:xfrm>
          <a:prstGeom prst="roundRect">
            <a:avLst>
              <a:gd name="adj" fmla="val 37010"/>
            </a:avLst>
          </a:prstGeom>
          <a:solidFill>
            <a:srgbClr val="87C7D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2</a:t>
            </a:r>
            <a:r>
              <a:rPr lang="zh-CN" altLang="zh-CN" b="1" dirty="0" smtClean="0"/>
              <a:t>、大力发展养老事业</a:t>
            </a:r>
            <a:endParaRPr lang="zh-CN" altLang="en-US" dirty="0">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Effect transition="in" filter="slide(fromBottom)">
                                      <p:cBhvr>
                                        <p:cTn id="11" dur="1000"/>
                                        <p:tgtEl>
                                          <p:spTgt spid="2150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animEffect transition="in" filter="slide(fromBottom)">
                                      <p:cBhvr>
                                        <p:cTn id="15" dur="1000"/>
                                        <p:tgtEl>
                                          <p:spTgt spid="21507">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Effect transition="in" filter="slide(fromBottom)">
                                      <p:cBhvr>
                                        <p:cTn id="19" dur="1000"/>
                                        <p:tgtEl>
                                          <p:spTgt spid="21507">
                                            <p:txEl>
                                              <p:pRg st="2" end="2"/>
                                            </p:txEl>
                                          </p:spTgt>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animEffect transition="in" filter="slide(fromBottom)">
                                      <p:cBhvr>
                                        <p:cTn id="23" dur="1000"/>
                                        <p:tgtEl>
                                          <p:spTgt spid="21507">
                                            <p:txEl>
                                              <p:pRg st="3" end="3"/>
                                            </p:txEl>
                                          </p:spTgt>
                                        </p:tgtEl>
                                      </p:cBhvr>
                                    </p:animEffect>
                                  </p:childTnLst>
                                </p:cTn>
                              </p:par>
                            </p:childTnLst>
                          </p:cTn>
                        </p:par>
                        <p:par>
                          <p:cTn id="24" fill="hold">
                            <p:stCondLst>
                              <p:cond delay="5000"/>
                            </p:stCondLst>
                            <p:childTnLst>
                              <p:par>
                                <p:cTn id="25" presetID="12" presetClass="entr" presetSubtype="4" fill="hold" grpId="0" nodeType="after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slide(fromBottom)">
                                      <p:cBhvr>
                                        <p:cTn id="27" dur="1000"/>
                                        <p:tgtEl>
                                          <p:spTgt spid="21507">
                                            <p:txEl>
                                              <p:pRg st="4" end="4"/>
                                            </p:txEl>
                                          </p:spTgt>
                                        </p:tgtEl>
                                      </p:cBhvr>
                                    </p:animEffect>
                                  </p:childTnLst>
                                </p:cTn>
                              </p:par>
                            </p:childTnLst>
                          </p:cTn>
                        </p:par>
                        <p:par>
                          <p:cTn id="28" fill="hold">
                            <p:stCondLst>
                              <p:cond delay="6000"/>
                            </p:stCondLst>
                            <p:childTnLst>
                              <p:par>
                                <p:cTn id="29" presetID="12" presetClass="entr" presetSubtype="4" fill="hold" grpId="0" nodeType="afterEffect">
                                  <p:stCondLst>
                                    <p:cond delay="0"/>
                                  </p:stCondLst>
                                  <p:childTnLst>
                                    <p:set>
                                      <p:cBhvr>
                                        <p:cTn id="30" dur="1" fill="hold">
                                          <p:stCondLst>
                                            <p:cond delay="0"/>
                                          </p:stCondLst>
                                        </p:cTn>
                                        <p:tgtEl>
                                          <p:spTgt spid="21507">
                                            <p:txEl>
                                              <p:pRg st="5" end="5"/>
                                            </p:txEl>
                                          </p:spTgt>
                                        </p:tgtEl>
                                        <p:attrNameLst>
                                          <p:attrName>style.visibility</p:attrName>
                                        </p:attrNameLst>
                                      </p:cBhvr>
                                      <p:to>
                                        <p:strVal val="visible"/>
                                      </p:to>
                                    </p:set>
                                    <p:animEffect transition="in" filter="slide(fromBottom)">
                                      <p:cBhvr>
                                        <p:cTn id="31" dur="10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1340768"/>
            <a:ext cx="7992888" cy="461665"/>
          </a:xfrm>
          <a:prstGeom prst="rect">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（一）构建与经济发展水平相适应的社会福利服务体系</a:t>
            </a:r>
          </a:p>
        </p:txBody>
      </p:sp>
      <p:sp>
        <p:nvSpPr>
          <p:cNvPr id="21507" name="Rectangle 3"/>
          <p:cNvSpPr>
            <a:spLocks noChangeArrowheads="1"/>
          </p:cNvSpPr>
          <p:nvPr/>
        </p:nvSpPr>
        <p:spPr bwMode="auto">
          <a:xfrm>
            <a:off x="5004048" y="2708920"/>
            <a:ext cx="367240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依托</a:t>
            </a:r>
            <a:r>
              <a:rPr lang="en-US" altLang="zh-CN" dirty="0" smtClean="0">
                <a:latin typeface="黑体" pitchFamily="49" charset="-122"/>
                <a:ea typeface="黑体" pitchFamily="49" charset="-122"/>
              </a:rPr>
              <a:t>12349</a:t>
            </a:r>
            <a:r>
              <a:rPr lang="zh-CN" altLang="en-US" dirty="0" smtClean="0">
                <a:latin typeface="黑体" pitchFamily="49" charset="-122"/>
                <a:ea typeface="黑体" pitchFamily="49" charset="-122"/>
              </a:rPr>
              <a:t>居家养老服务平台及城乡社区综合服务管理信息平台，建成上下贯通、左右连接、覆盖全区的养老服务信息网络和管理系统。</a:t>
            </a:r>
            <a:endParaRPr lang="en-US" altLang="zh-CN" dirty="0" smtClean="0">
              <a:latin typeface="黑体" pitchFamily="49" charset="-122"/>
              <a:ea typeface="黑体" pitchFamily="49" charset="-122"/>
            </a:endParaRPr>
          </a:p>
          <a:p>
            <a:pPr lvl="0" indent="406400" algn="just" fontAlgn="base">
              <a:spcBef>
                <a:spcPct val="0"/>
              </a:spcBef>
              <a:spcAft>
                <a:spcPct val="0"/>
              </a:spcAft>
              <a:buClr>
                <a:srgbClr val="00B050"/>
              </a:buClr>
            </a:pPr>
            <a:endParaRPr lang="en-US" altLang="zh-CN" dirty="0" smtClean="0">
              <a:latin typeface="黑体" pitchFamily="49" charset="-122"/>
              <a:ea typeface="黑体" pitchFamily="49" charset="-122"/>
            </a:endParaRPr>
          </a:p>
          <a:p>
            <a:pPr lvl="0" indent="406400" algn="just" fontAlgn="base">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重点支持老年人居家呼叫服务系统建设，为老年人提供应急等多种需求呼叫服务。到</a:t>
            </a:r>
            <a:r>
              <a:rPr lang="en-US" altLang="zh-CN" dirty="0" smtClean="0">
                <a:latin typeface="黑体" pitchFamily="49" charset="-122"/>
                <a:ea typeface="黑体" pitchFamily="49" charset="-122"/>
              </a:rPr>
              <a:t>2020</a:t>
            </a:r>
            <a:r>
              <a:rPr lang="zh-CN" altLang="en-US" dirty="0" smtClean="0">
                <a:latin typeface="黑体" pitchFamily="49" charset="-122"/>
                <a:ea typeface="黑体" pitchFamily="49" charset="-122"/>
              </a:rPr>
              <a:t>年，老年人居家呼叫服务系统、养老服务信息管理系统实现全覆盖。</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395536" y="2132856"/>
            <a:ext cx="3816424" cy="645349"/>
          </a:xfrm>
          <a:prstGeom prst="roundRect">
            <a:avLst>
              <a:gd name="adj" fmla="val 37010"/>
            </a:avLst>
          </a:prstGeom>
          <a:solidFill>
            <a:srgbClr val="87C7D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zh-CN" altLang="en-US" b="1" dirty="0" smtClean="0"/>
              <a:t> </a:t>
            </a:r>
            <a:r>
              <a:rPr lang="en-US" altLang="zh-CN" b="1" dirty="0" smtClean="0"/>
              <a:t>3</a:t>
            </a:r>
            <a:r>
              <a:rPr lang="zh-CN" altLang="en-US" b="1" dirty="0" smtClean="0"/>
              <a:t>、加快养老服务网络平台建设</a:t>
            </a:r>
            <a:endParaRPr lang="zh-CN" altLang="en-US" dirty="0">
              <a:latin typeface="+mn-ea"/>
            </a:endParaRPr>
          </a:p>
        </p:txBody>
      </p:sp>
      <p:pic>
        <p:nvPicPr>
          <p:cNvPr id="49154" name="Picture 2"/>
          <p:cNvPicPr>
            <a:picLocks noChangeAspect="1" noChangeArrowheads="1"/>
          </p:cNvPicPr>
          <p:nvPr/>
        </p:nvPicPr>
        <p:blipFill>
          <a:blip r:embed="rId3" cstate="print"/>
          <a:srcRect/>
          <a:stretch>
            <a:fillRect/>
          </a:stretch>
        </p:blipFill>
        <p:spPr bwMode="auto">
          <a:xfrm>
            <a:off x="251520" y="3284984"/>
            <a:ext cx="4374534" cy="2664296"/>
          </a:xfrm>
          <a:prstGeom prst="round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Effect transition="in" filter="slide(fromBottom)">
                                      <p:cBhvr>
                                        <p:cTn id="11" dur="1000"/>
                                        <p:tgtEl>
                                          <p:spTgt spid="2150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animEffect transition="in" filter="slide(fromBottom)">
                                      <p:cBhvr>
                                        <p:cTn id="15" dur="1000"/>
                                        <p:tgtEl>
                                          <p:spTgt spid="21507">
                                            <p:txEl>
                                              <p:pRg st="2" end="2"/>
                                            </p:txEl>
                                          </p:spTgt>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49154"/>
                                        </p:tgtEl>
                                        <p:attrNameLst>
                                          <p:attrName>style.visibility</p:attrName>
                                        </p:attrNameLst>
                                      </p:cBhvr>
                                      <p:to>
                                        <p:strVal val="visible"/>
                                      </p:to>
                                    </p:set>
                                    <p:animEffect transition="in" filter="dissolve">
                                      <p:cBhvr>
                                        <p:cTn id="19"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1237983"/>
            <a:ext cx="7956376" cy="461665"/>
          </a:xfrm>
          <a:prstGeom prst="rect">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（一）构建与经济发展水平相适应的社会福利服务体系</a:t>
            </a:r>
          </a:p>
        </p:txBody>
      </p:sp>
      <p:sp>
        <p:nvSpPr>
          <p:cNvPr id="21507" name="Rectangle 3"/>
          <p:cNvSpPr>
            <a:spLocks noChangeArrowheads="1"/>
          </p:cNvSpPr>
          <p:nvPr/>
        </p:nvSpPr>
        <p:spPr bwMode="auto">
          <a:xfrm>
            <a:off x="539552" y="3068960"/>
            <a:ext cx="4176464"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进一步完善优抚对象抚恤补助标准自然增长机制，依据国家政策规定逐步提高抚恤补助和优待金标准，提高重点优抚对象保障水平。</a:t>
            </a:r>
            <a:endParaRPr lang="en-US" altLang="zh-CN" dirty="0" smtClean="0">
              <a:latin typeface="黑体" pitchFamily="49" charset="-122"/>
              <a:ea typeface="黑体" pitchFamily="49" charset="-122"/>
            </a:endParaRPr>
          </a:p>
          <a:p>
            <a:pPr lvl="0" indent="406400" algn="just" fontAlgn="base">
              <a:spcBef>
                <a:spcPct val="0"/>
              </a:spcBef>
              <a:spcAft>
                <a:spcPct val="0"/>
              </a:spcAft>
              <a:buClr>
                <a:srgbClr val="00B050"/>
              </a:buClr>
              <a:buFont typeface="Wingdings" pitchFamily="2" charset="2"/>
              <a:buChar char="Ø"/>
            </a:pPr>
            <a:endParaRPr lang="en-US" altLang="zh-CN" dirty="0" smtClean="0">
              <a:latin typeface="黑体" pitchFamily="49" charset="-122"/>
              <a:ea typeface="黑体" pitchFamily="49" charset="-122"/>
            </a:endParaRPr>
          </a:p>
          <a:p>
            <a:pPr lvl="0" indent="406400" algn="just" fontAlgn="base">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rPr>
              <a:t>逐步提高孤儿基本生活最低养育标准，维护孤儿基本权益。构建法律规范、政府推动，民间运作，居民参与的慈善事业发展格局，提高公益慈善组织的社会公信力，发挥慈善事业在保障民生中的重要作用。</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179512" y="1916832"/>
            <a:ext cx="5544616" cy="645349"/>
          </a:xfrm>
          <a:prstGeom prst="roundRect">
            <a:avLst>
              <a:gd name="adj" fmla="val 37010"/>
            </a:avLst>
          </a:prstGeom>
          <a:solidFill>
            <a:srgbClr val="87C7D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4</a:t>
            </a:r>
            <a:r>
              <a:rPr lang="zh-CN" altLang="zh-CN" b="1" dirty="0" smtClean="0"/>
              <a:t>、</a:t>
            </a:r>
            <a:r>
              <a:rPr lang="zh-CN" altLang="en-US" b="1" dirty="0" smtClean="0"/>
              <a:t>落实</a:t>
            </a:r>
            <a:r>
              <a:rPr lang="zh-CN" altLang="zh-CN" b="1" dirty="0" smtClean="0"/>
              <a:t>伤病残军人优抚安置及孤儿救助政策</a:t>
            </a:r>
            <a:endParaRPr lang="zh-CN" altLang="en-US" dirty="0">
              <a:latin typeface="+mn-ea"/>
            </a:endParaRPr>
          </a:p>
        </p:txBody>
      </p:sp>
      <p:pic>
        <p:nvPicPr>
          <p:cNvPr id="31745" name="Picture 1" descr="C:\Users\Administrator\Desktop\20100623090314653.jpg"/>
          <p:cNvPicPr>
            <a:picLocks noChangeAspect="1" noChangeArrowheads="1"/>
          </p:cNvPicPr>
          <p:nvPr/>
        </p:nvPicPr>
        <p:blipFill>
          <a:blip r:embed="rId3" cstate="print"/>
          <a:srcRect/>
          <a:stretch>
            <a:fillRect/>
          </a:stretch>
        </p:blipFill>
        <p:spPr bwMode="auto">
          <a:xfrm>
            <a:off x="6084168" y="2571744"/>
            <a:ext cx="2592288" cy="1728192"/>
          </a:xfrm>
          <a:prstGeom prst="rect">
            <a:avLst/>
          </a:prstGeom>
          <a:ln w="57150">
            <a:solidFill>
              <a:srgbClr val="FBBDC7"/>
            </a:solidFill>
          </a:ln>
          <a:effectLst>
            <a:outerShdw blurRad="292100" dist="139700" dir="2700000" algn="tl" rotWithShape="0">
              <a:srgbClr val="333333">
                <a:alpha val="65000"/>
              </a:srgbClr>
            </a:outerShdw>
          </a:effectLst>
        </p:spPr>
      </p:pic>
      <p:pic>
        <p:nvPicPr>
          <p:cNvPr id="31746" name="Picture 2" descr="C:\Users\Administrator\Desktop\4473948_215259017341_2.jpg"/>
          <p:cNvPicPr>
            <a:picLocks noChangeAspect="1" noChangeArrowheads="1"/>
          </p:cNvPicPr>
          <p:nvPr/>
        </p:nvPicPr>
        <p:blipFill>
          <a:blip r:embed="rId4" cstate="print"/>
          <a:srcRect l="2281" t="3894" r="1899" b="6553"/>
          <a:stretch>
            <a:fillRect/>
          </a:stretch>
        </p:blipFill>
        <p:spPr bwMode="auto">
          <a:xfrm>
            <a:off x="4932040" y="4416022"/>
            <a:ext cx="3024336" cy="1656184"/>
          </a:xfrm>
          <a:prstGeom prst="rect">
            <a:avLst/>
          </a:prstGeom>
          <a:ln w="57150">
            <a:solidFill>
              <a:srgbClr val="FBBDC7"/>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Effect transition="in" filter="slide(fromBottom)">
                                      <p:cBhvr>
                                        <p:cTn id="11" dur="1000"/>
                                        <p:tgtEl>
                                          <p:spTgt spid="2150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animEffect transition="in" filter="slide(fromBottom)">
                                      <p:cBhvr>
                                        <p:cTn id="15" dur="1000"/>
                                        <p:tgtEl>
                                          <p:spTgt spid="21507">
                                            <p:txEl>
                                              <p:pRg st="2" end="2"/>
                                            </p:txEl>
                                          </p:spTgt>
                                        </p:tgtEl>
                                      </p:cBhvr>
                                    </p:animEffect>
                                  </p:childTnLst>
                                </p:cTn>
                              </p:par>
                            </p:childTnLst>
                          </p:cTn>
                        </p:par>
                        <p:par>
                          <p:cTn id="16" fill="hold">
                            <p:stCondLst>
                              <p:cond delay="3000"/>
                            </p:stCondLst>
                            <p:childTnLst>
                              <p:par>
                                <p:cTn id="17" presetID="23" presetClass="entr" presetSubtype="16" fill="hold" nodeType="afterEffect">
                                  <p:stCondLst>
                                    <p:cond delay="0"/>
                                  </p:stCondLst>
                                  <p:childTnLst>
                                    <p:set>
                                      <p:cBhvr>
                                        <p:cTn id="18" dur="1" fill="hold">
                                          <p:stCondLst>
                                            <p:cond delay="0"/>
                                          </p:stCondLst>
                                        </p:cTn>
                                        <p:tgtEl>
                                          <p:spTgt spid="31745"/>
                                        </p:tgtEl>
                                        <p:attrNameLst>
                                          <p:attrName>style.visibility</p:attrName>
                                        </p:attrNameLst>
                                      </p:cBhvr>
                                      <p:to>
                                        <p:strVal val="visible"/>
                                      </p:to>
                                    </p:set>
                                    <p:anim calcmode="lin" valueType="num">
                                      <p:cBhvr>
                                        <p:cTn id="19" dur="1000" fill="hold"/>
                                        <p:tgtEl>
                                          <p:spTgt spid="31745"/>
                                        </p:tgtEl>
                                        <p:attrNameLst>
                                          <p:attrName>ppt_w</p:attrName>
                                        </p:attrNameLst>
                                      </p:cBhvr>
                                      <p:tavLst>
                                        <p:tav tm="0">
                                          <p:val>
                                            <p:fltVal val="0"/>
                                          </p:val>
                                        </p:tav>
                                        <p:tav tm="100000">
                                          <p:val>
                                            <p:strVal val="#ppt_w"/>
                                          </p:val>
                                        </p:tav>
                                      </p:tavLst>
                                    </p:anim>
                                    <p:anim calcmode="lin" valueType="num">
                                      <p:cBhvr>
                                        <p:cTn id="20" dur="1000" fill="hold"/>
                                        <p:tgtEl>
                                          <p:spTgt spid="3174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1746"/>
                                        </p:tgtEl>
                                        <p:attrNameLst>
                                          <p:attrName>style.visibility</p:attrName>
                                        </p:attrNameLst>
                                      </p:cBhvr>
                                      <p:to>
                                        <p:strVal val="visible"/>
                                      </p:to>
                                    </p:set>
                                    <p:anim calcmode="lin" valueType="num">
                                      <p:cBhvr>
                                        <p:cTn id="23" dur="1000" fill="hold"/>
                                        <p:tgtEl>
                                          <p:spTgt spid="31746"/>
                                        </p:tgtEl>
                                        <p:attrNameLst>
                                          <p:attrName>ppt_w</p:attrName>
                                        </p:attrNameLst>
                                      </p:cBhvr>
                                      <p:tavLst>
                                        <p:tav tm="0">
                                          <p:val>
                                            <p:fltVal val="0"/>
                                          </p:val>
                                        </p:tav>
                                        <p:tav tm="100000">
                                          <p:val>
                                            <p:strVal val="#ppt_w"/>
                                          </p:val>
                                        </p:tav>
                                      </p:tavLst>
                                    </p:anim>
                                    <p:anim calcmode="lin" valueType="num">
                                      <p:cBhvr>
                                        <p:cTn id="24" dur="10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1237983"/>
            <a:ext cx="5868144"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（二）促进社区社会组织积极健康发展</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9" name="矩形 8"/>
          <p:cNvSpPr/>
          <p:nvPr/>
        </p:nvSpPr>
        <p:spPr>
          <a:xfrm>
            <a:off x="3707904" y="2420888"/>
            <a:ext cx="5007500" cy="2862322"/>
          </a:xfrm>
          <a:prstGeom prst="rect">
            <a:avLst/>
          </a:prstGeom>
        </p:spPr>
        <p:txBody>
          <a:bodyPr wrap="square">
            <a:spAutoFit/>
          </a:bodyPr>
          <a:lstStyle/>
          <a:p>
            <a:pPr algn="just">
              <a:lnSpc>
                <a:spcPct val="150000"/>
              </a:lnSpc>
            </a:pPr>
            <a:r>
              <a:rPr lang="en-US" altLang="zh-CN" sz="2000" dirty="0" smtClean="0">
                <a:latin typeface="黑体" pitchFamily="49" charset="-122"/>
                <a:ea typeface="黑体" pitchFamily="49" charset="-122"/>
              </a:rPr>
              <a:t>    </a:t>
            </a:r>
            <a:r>
              <a:rPr lang="zh-CN" altLang="en-US" sz="2000" dirty="0" smtClean="0">
                <a:latin typeface="黑体" pitchFamily="49" charset="-122"/>
                <a:ea typeface="黑体" pitchFamily="49" charset="-122"/>
              </a:rPr>
              <a:t>以</a:t>
            </a:r>
            <a:r>
              <a:rPr lang="zh-CN" altLang="zh-CN" sz="2000" dirty="0" smtClean="0">
                <a:latin typeface="黑体" pitchFamily="49" charset="-122"/>
                <a:ea typeface="黑体" pitchFamily="49" charset="-122"/>
              </a:rPr>
              <a:t>加快社区社会组织发展为导向</a:t>
            </a:r>
            <a:r>
              <a:rPr lang="zh-CN" altLang="en-US" sz="2000" dirty="0" smtClean="0">
                <a:latin typeface="黑体" pitchFamily="49" charset="-122"/>
                <a:ea typeface="黑体" pitchFamily="49" charset="-122"/>
              </a:rPr>
              <a:t>、</a:t>
            </a:r>
            <a:r>
              <a:rPr lang="zh-CN" altLang="zh-CN" sz="2000" dirty="0" smtClean="0">
                <a:latin typeface="黑体" pitchFamily="49" charset="-122"/>
                <a:ea typeface="黑体" pitchFamily="49" charset="-122"/>
              </a:rPr>
              <a:t>社区社会组织能力建设为重点</a:t>
            </a:r>
            <a:r>
              <a:rPr lang="zh-CN" altLang="en-US" sz="2000" dirty="0" smtClean="0">
                <a:latin typeface="黑体" pitchFamily="49" charset="-122"/>
                <a:ea typeface="黑体" pitchFamily="49" charset="-122"/>
              </a:rPr>
              <a:t>、</a:t>
            </a:r>
            <a:r>
              <a:rPr lang="zh-CN" altLang="zh-CN" sz="2000" dirty="0" smtClean="0">
                <a:latin typeface="黑体" pitchFamily="49" charset="-122"/>
                <a:ea typeface="黑体" pitchFamily="49" charset="-122"/>
              </a:rPr>
              <a:t>培育社区社会组织运作管理人才为核心</a:t>
            </a:r>
            <a:r>
              <a:rPr lang="zh-CN" altLang="en-US" sz="2000" dirty="0" smtClean="0">
                <a:latin typeface="黑体" pitchFamily="49" charset="-122"/>
                <a:ea typeface="黑体" pitchFamily="49" charset="-122"/>
              </a:rPr>
              <a:t>、</a:t>
            </a:r>
            <a:r>
              <a:rPr lang="zh-CN" altLang="zh-CN" sz="2000" dirty="0" smtClean="0">
                <a:latin typeface="黑体" pitchFamily="49" charset="-122"/>
                <a:ea typeface="黑体" pitchFamily="49" charset="-122"/>
              </a:rPr>
              <a:t>发挥社区社会组织的主体作用为目的</a:t>
            </a:r>
            <a:r>
              <a:rPr lang="zh-CN" altLang="en-US" sz="2000" dirty="0" smtClean="0">
                <a:latin typeface="黑体" pitchFamily="49" charset="-122"/>
                <a:ea typeface="黑体" pitchFamily="49" charset="-122"/>
              </a:rPr>
              <a:t>，</a:t>
            </a:r>
            <a:r>
              <a:rPr lang="zh-CN" altLang="zh-CN" sz="2000" dirty="0" smtClean="0">
                <a:latin typeface="黑体" pitchFamily="49" charset="-122"/>
                <a:ea typeface="黑体" pitchFamily="49" charset="-122"/>
              </a:rPr>
              <a:t>形成与我区经济社会发展相适应的社区社会组织发展与管理新局面。</a:t>
            </a:r>
            <a:endParaRPr lang="zh-CN" altLang="en-US" sz="2000" dirty="0">
              <a:latin typeface="黑体" pitchFamily="49" charset="-122"/>
              <a:ea typeface="黑体" pitchFamily="49" charset="-122"/>
            </a:endParaRPr>
          </a:p>
        </p:txBody>
      </p:sp>
      <p:pic>
        <p:nvPicPr>
          <p:cNvPr id="30722" name="Picture 2" descr="f:\program files\360se6\User Data\temp\64315023779311b3a5ae3f.jpg"/>
          <p:cNvPicPr>
            <a:picLocks noChangeAspect="1" noChangeArrowheads="1"/>
          </p:cNvPicPr>
          <p:nvPr/>
        </p:nvPicPr>
        <p:blipFill>
          <a:blip r:embed="rId3" cstate="print"/>
          <a:srcRect/>
          <a:stretch>
            <a:fillRect/>
          </a:stretch>
        </p:blipFill>
        <p:spPr bwMode="auto">
          <a:xfrm>
            <a:off x="755576" y="2420888"/>
            <a:ext cx="2664296" cy="36166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slide(fromLeft)">
                                      <p:cBhvr>
                                        <p:cTn id="7" dur="1000"/>
                                        <p:tgtEl>
                                          <p:spTgt spid="21505"/>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30722"/>
                                        </p:tgtEl>
                                        <p:attrNameLst>
                                          <p:attrName>style.visibility</p:attrName>
                                        </p:attrNameLst>
                                      </p:cBhvr>
                                      <p:to>
                                        <p:strVal val="visible"/>
                                      </p:to>
                                    </p:set>
                                    <p:animEffect transition="in" filter="dissolve">
                                      <p:cBhvr>
                                        <p:cTn id="15" dur="1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36512" y="1161910"/>
            <a:ext cx="6048672"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（二）促进社区社会组织积极健康发展</a:t>
            </a:r>
          </a:p>
        </p:txBody>
      </p:sp>
      <p:sp>
        <p:nvSpPr>
          <p:cNvPr id="21507" name="Rectangle 3"/>
          <p:cNvSpPr>
            <a:spLocks noChangeArrowheads="1"/>
          </p:cNvSpPr>
          <p:nvPr/>
        </p:nvSpPr>
        <p:spPr bwMode="auto">
          <a:xfrm>
            <a:off x="395536" y="2868026"/>
            <a:ext cx="8352928" cy="2918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lnSpc>
                <a:spcPts val="28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支持和鼓励社区社会组织在参与社区管理、提供社区服务中发挥积极作用。</a:t>
            </a:r>
            <a:endParaRPr lang="en-US" altLang="zh-CN" sz="2000" dirty="0" smtClean="0">
              <a:latin typeface="黑体" pitchFamily="49" charset="-122"/>
              <a:ea typeface="黑体" pitchFamily="49" charset="-122"/>
            </a:endParaRPr>
          </a:p>
          <a:p>
            <a:pPr lvl="0" indent="406400" algn="just" fontAlgn="base">
              <a:lnSpc>
                <a:spcPts val="2800"/>
              </a:lnSpc>
              <a:spcBef>
                <a:spcPct val="0"/>
              </a:spcBef>
              <a:spcAft>
                <a:spcPct val="0"/>
              </a:spcAft>
              <a:buClr>
                <a:srgbClr val="00B050"/>
              </a:buClr>
              <a:buFont typeface="Wingdings" pitchFamily="2" charset="2"/>
              <a:buChar char="Ø"/>
            </a:pPr>
            <a:endParaRPr lang="en-US" altLang="zh-CN" sz="2000" dirty="0" smtClean="0">
              <a:latin typeface="黑体" pitchFamily="49" charset="-122"/>
              <a:ea typeface="黑体" pitchFamily="49" charset="-122"/>
            </a:endParaRPr>
          </a:p>
          <a:p>
            <a:pPr lvl="0" indent="406400" algn="just" fontAlgn="base">
              <a:lnSpc>
                <a:spcPts val="28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不断强化社区社会组织功能，着眼社会发展和群众需要出发，重点培育和发展慈善类、公益类、服务类社区社会组织。</a:t>
            </a:r>
            <a:endParaRPr lang="en-US" altLang="zh-CN" sz="2000" dirty="0" smtClean="0">
              <a:latin typeface="黑体" pitchFamily="49" charset="-122"/>
              <a:ea typeface="黑体" pitchFamily="49" charset="-122"/>
            </a:endParaRPr>
          </a:p>
          <a:p>
            <a:pPr lvl="0" indent="406400" algn="just" fontAlgn="base">
              <a:lnSpc>
                <a:spcPts val="2800"/>
              </a:lnSpc>
              <a:spcBef>
                <a:spcPct val="0"/>
              </a:spcBef>
              <a:spcAft>
                <a:spcPct val="0"/>
              </a:spcAft>
              <a:buClr>
                <a:srgbClr val="00B050"/>
              </a:buClr>
              <a:buFont typeface="Wingdings" pitchFamily="2" charset="2"/>
              <a:buChar char="Ø"/>
            </a:pPr>
            <a:endParaRPr lang="en-US" altLang="zh-CN" sz="2000" dirty="0" smtClean="0">
              <a:latin typeface="黑体" pitchFamily="49" charset="-122"/>
              <a:ea typeface="黑体" pitchFamily="49" charset="-122"/>
            </a:endParaRPr>
          </a:p>
          <a:p>
            <a:pPr lvl="0" indent="406400" algn="just" fontAlgn="base">
              <a:lnSpc>
                <a:spcPts val="28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加大政策和资金扶持力度。逐步形成社区社会组织自我管理、自我服务和自律自治的运作机制。</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251520" y="1919555"/>
            <a:ext cx="3816424" cy="645349"/>
          </a:xfrm>
          <a:prstGeom prst="roundRect">
            <a:avLst>
              <a:gd name="adj" fmla="val 37010"/>
            </a:avLst>
          </a:prstGeom>
          <a:solidFill>
            <a:srgbClr val="EDF97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latin typeface="Times New Roman" pitchFamily="18" charset="0"/>
                <a:ea typeface="宋体" pitchFamily="2" charset="-122"/>
                <a:cs typeface="楷体_GB2312"/>
              </a:rPr>
              <a:t>1</a:t>
            </a:r>
            <a:r>
              <a:rPr lang="zh-CN" altLang="en-US" b="1" dirty="0" smtClean="0">
                <a:latin typeface="Times New Roman" pitchFamily="18" charset="0"/>
                <a:ea typeface="宋体" pitchFamily="2" charset="-122"/>
                <a:cs typeface="楷体_GB2312"/>
              </a:rPr>
              <a:t>、大力培育和发展社区社会组织</a:t>
            </a:r>
            <a:endParaRPr lang="zh-CN" altLang="en-US" dirty="0">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Effect transition="in" filter="slide(fromBottom)">
                                      <p:cBhvr>
                                        <p:cTn id="11" dur="1000"/>
                                        <p:tgtEl>
                                          <p:spTgt spid="2150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animEffect transition="in" filter="slide(fromBottom)">
                                      <p:cBhvr>
                                        <p:cTn id="15" dur="1000"/>
                                        <p:tgtEl>
                                          <p:spTgt spid="21507">
                                            <p:txEl>
                                              <p:pRg st="2" end="2"/>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animEffect transition="in" filter="slide(fromBottom)">
                                      <p:cBhvr>
                                        <p:cTn id="19" dur="10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395536" y="2763843"/>
            <a:ext cx="8352928" cy="2876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lnSpc>
                <a:spcPts val="45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提升社区社会组织发起人工作能力，以完善章程为核心，健全选举、议事、决策、财务等内部制度和民主决策、监督机制。</a:t>
            </a:r>
            <a:endParaRPr lang="en-US" altLang="zh-CN" sz="2000" dirty="0" smtClean="0">
              <a:latin typeface="黑体" pitchFamily="49" charset="-122"/>
              <a:ea typeface="黑体" pitchFamily="49" charset="-122"/>
            </a:endParaRPr>
          </a:p>
          <a:p>
            <a:pPr lvl="0" indent="406400" algn="just" fontAlgn="base">
              <a:lnSpc>
                <a:spcPts val="45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加强专业人才建设，提高快速回应社会需求能力、资源获取能力和项目运作能力。</a:t>
            </a:r>
            <a:endParaRPr lang="en-US" altLang="zh-CN" sz="2000" dirty="0" smtClean="0">
              <a:latin typeface="黑体" pitchFamily="49" charset="-122"/>
              <a:ea typeface="黑体" pitchFamily="49" charset="-122"/>
            </a:endParaRPr>
          </a:p>
          <a:p>
            <a:pPr lvl="0" indent="406400" algn="just" fontAlgn="base">
              <a:lnSpc>
                <a:spcPts val="45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开展社会公信力建设，打造社区社会组织品牌。</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251520" y="1844824"/>
            <a:ext cx="3816424" cy="578532"/>
          </a:xfrm>
          <a:prstGeom prst="roundRect">
            <a:avLst>
              <a:gd name="adj" fmla="val 37010"/>
            </a:avLst>
          </a:prstGeom>
          <a:solidFill>
            <a:srgbClr val="EDF97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latin typeface="Times New Roman" pitchFamily="18" charset="0"/>
                <a:ea typeface="宋体" pitchFamily="2" charset="-122"/>
                <a:cs typeface="楷体_GB2312"/>
              </a:rPr>
              <a:t>2</a:t>
            </a:r>
            <a:r>
              <a:rPr lang="zh-CN" altLang="en-US" b="1" dirty="0" smtClean="0">
                <a:latin typeface="Times New Roman" pitchFamily="18" charset="0"/>
                <a:ea typeface="宋体" pitchFamily="2" charset="-122"/>
                <a:cs typeface="楷体_GB2312"/>
              </a:rPr>
              <a:t>、加强社区社会组织能力建设</a:t>
            </a:r>
            <a:endParaRPr lang="zh-CN" altLang="en-US" dirty="0">
              <a:latin typeface="+mn-ea"/>
            </a:endParaRPr>
          </a:p>
        </p:txBody>
      </p:sp>
      <p:sp>
        <p:nvSpPr>
          <p:cNvPr id="8" name="Rectangle 1"/>
          <p:cNvSpPr>
            <a:spLocks noChangeArrowheads="1"/>
          </p:cNvSpPr>
          <p:nvPr/>
        </p:nvSpPr>
        <p:spPr bwMode="auto">
          <a:xfrm>
            <a:off x="-36512" y="1161910"/>
            <a:ext cx="6048672"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（二）促进社区社会组织积极健康发展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Effect transition="in" filter="slide(fromBottom)">
                                      <p:cBhvr>
                                        <p:cTn id="11" dur="1000"/>
                                        <p:tgtEl>
                                          <p:spTgt spid="2150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animEffect transition="in" filter="slide(fromBottom)">
                                      <p:cBhvr>
                                        <p:cTn id="15" dur="1000"/>
                                        <p:tgtEl>
                                          <p:spTgt spid="21507">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Effect transition="in" filter="slide(fromBottom)">
                                      <p:cBhvr>
                                        <p:cTn id="19" dur="1000"/>
                                        <p:tgtEl>
                                          <p:spTgt spid="21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971600" y="2523795"/>
            <a:ext cx="7200800" cy="37135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lnSpc>
                <a:spcPct val="1500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推进社区社会组织孵化基地的建设。</a:t>
            </a:r>
            <a:endParaRPr lang="en-US" altLang="zh-CN" sz="2000" dirty="0" smtClean="0">
              <a:latin typeface="黑体" pitchFamily="49" charset="-122"/>
              <a:ea typeface="黑体" pitchFamily="49" charset="-122"/>
            </a:endParaRPr>
          </a:p>
          <a:p>
            <a:pPr lvl="0" indent="406400" algn="just" fontAlgn="base">
              <a:lnSpc>
                <a:spcPct val="1500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设立社区社会组织发展基金。</a:t>
            </a:r>
            <a:endParaRPr lang="en-US" altLang="zh-CN" sz="2000" dirty="0" smtClean="0">
              <a:latin typeface="黑体" pitchFamily="49" charset="-122"/>
              <a:ea typeface="黑体" pitchFamily="49" charset="-122"/>
            </a:endParaRPr>
          </a:p>
          <a:p>
            <a:pPr lvl="0" indent="406400" algn="just" fontAlgn="base">
              <a:lnSpc>
                <a:spcPct val="1500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推动建立政府购买社区社会组织服务机制。</a:t>
            </a:r>
            <a:endParaRPr lang="en-US" altLang="zh-CN" sz="2000" dirty="0" smtClean="0">
              <a:latin typeface="黑体" pitchFamily="49" charset="-122"/>
              <a:ea typeface="黑体" pitchFamily="49" charset="-122"/>
            </a:endParaRPr>
          </a:p>
          <a:p>
            <a:pPr lvl="0" indent="406400" algn="just" fontAlgn="base">
              <a:lnSpc>
                <a:spcPct val="1500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推行公益创投和公益服务项目招投标机制，建立评估与审核机构，形成科学规范、公平高效的资金使用和监督机制。</a:t>
            </a:r>
            <a:endParaRPr lang="en-US" altLang="zh-CN" sz="2000" dirty="0" smtClean="0">
              <a:latin typeface="黑体" pitchFamily="49" charset="-122"/>
              <a:ea typeface="黑体" pitchFamily="49" charset="-122"/>
            </a:endParaRPr>
          </a:p>
          <a:p>
            <a:pPr lvl="0" indent="406400" algn="just" fontAlgn="base">
              <a:lnSpc>
                <a:spcPct val="1500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畅通社区社会组织利益诉求渠道。</a:t>
            </a:r>
            <a:endParaRPr lang="en-US" altLang="zh-CN" sz="2000" dirty="0" smtClean="0">
              <a:latin typeface="黑体" pitchFamily="49" charset="-122"/>
              <a:ea typeface="黑体" pitchFamily="49" charset="-122"/>
            </a:endParaRPr>
          </a:p>
          <a:p>
            <a:pPr lvl="0" indent="406400" algn="just" fontAlgn="base">
              <a:lnSpc>
                <a:spcPct val="1500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rPr>
              <a:t>配合有关部门做好社区社会组织党建工作，不断扩大党员在社区社会组织的影响力，确保社区社会组织正确发展方向。</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251520" y="1844824"/>
            <a:ext cx="4032448" cy="645349"/>
          </a:xfrm>
          <a:prstGeom prst="roundRect">
            <a:avLst>
              <a:gd name="adj" fmla="val 37010"/>
            </a:avLst>
          </a:prstGeom>
          <a:solidFill>
            <a:srgbClr val="EDF97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3</a:t>
            </a:r>
            <a:r>
              <a:rPr lang="zh-CN" altLang="zh-CN" b="1" dirty="0" smtClean="0"/>
              <a:t>、探索社区社会组织发展支持体系</a:t>
            </a:r>
            <a:endParaRPr lang="zh-CN" altLang="en-US" dirty="0">
              <a:latin typeface="+mn-ea"/>
            </a:endParaRPr>
          </a:p>
        </p:txBody>
      </p:sp>
      <p:sp>
        <p:nvSpPr>
          <p:cNvPr id="9" name="Rectangle 1"/>
          <p:cNvSpPr>
            <a:spLocks noChangeArrowheads="1"/>
          </p:cNvSpPr>
          <p:nvPr/>
        </p:nvSpPr>
        <p:spPr bwMode="auto">
          <a:xfrm>
            <a:off x="-36512" y="1161910"/>
            <a:ext cx="6048672"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（二）促进社区社会组织积极健康发展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Effect transition="in" filter="slide(fromBottom)">
                                      <p:cBhvr>
                                        <p:cTn id="11" dur="1000"/>
                                        <p:tgtEl>
                                          <p:spTgt spid="2150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animEffect transition="in" filter="slide(fromBottom)">
                                      <p:cBhvr>
                                        <p:cTn id="15" dur="1000"/>
                                        <p:tgtEl>
                                          <p:spTgt spid="21507">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Effect transition="in" filter="slide(fromBottom)">
                                      <p:cBhvr>
                                        <p:cTn id="19" dur="1000"/>
                                        <p:tgtEl>
                                          <p:spTgt spid="21507">
                                            <p:txEl>
                                              <p:pRg st="2" end="2"/>
                                            </p:txEl>
                                          </p:spTgt>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animEffect transition="in" filter="slide(fromBottom)">
                                      <p:cBhvr>
                                        <p:cTn id="23" dur="1000"/>
                                        <p:tgtEl>
                                          <p:spTgt spid="21507">
                                            <p:txEl>
                                              <p:pRg st="3" end="3"/>
                                            </p:txEl>
                                          </p:spTgt>
                                        </p:tgtEl>
                                      </p:cBhvr>
                                    </p:animEffect>
                                  </p:childTnLst>
                                </p:cTn>
                              </p:par>
                            </p:childTnLst>
                          </p:cTn>
                        </p:par>
                        <p:par>
                          <p:cTn id="24" fill="hold">
                            <p:stCondLst>
                              <p:cond delay="5000"/>
                            </p:stCondLst>
                            <p:childTnLst>
                              <p:par>
                                <p:cTn id="25" presetID="12" presetClass="entr" presetSubtype="4" fill="hold" grpId="0" nodeType="after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slide(fromBottom)">
                                      <p:cBhvr>
                                        <p:cTn id="27" dur="1000"/>
                                        <p:tgtEl>
                                          <p:spTgt spid="21507">
                                            <p:txEl>
                                              <p:pRg st="4" end="4"/>
                                            </p:txEl>
                                          </p:spTgt>
                                        </p:tgtEl>
                                      </p:cBhvr>
                                    </p:animEffect>
                                  </p:childTnLst>
                                </p:cTn>
                              </p:par>
                            </p:childTnLst>
                          </p:cTn>
                        </p:par>
                        <p:par>
                          <p:cTn id="28" fill="hold">
                            <p:stCondLst>
                              <p:cond delay="6000"/>
                            </p:stCondLst>
                            <p:childTnLst>
                              <p:par>
                                <p:cTn id="29" presetID="12" presetClass="entr" presetSubtype="4" fill="hold" grpId="0" nodeType="afterEffect">
                                  <p:stCondLst>
                                    <p:cond delay="0"/>
                                  </p:stCondLst>
                                  <p:childTnLst>
                                    <p:set>
                                      <p:cBhvr>
                                        <p:cTn id="30" dur="1" fill="hold">
                                          <p:stCondLst>
                                            <p:cond delay="0"/>
                                          </p:stCondLst>
                                        </p:cTn>
                                        <p:tgtEl>
                                          <p:spTgt spid="21507">
                                            <p:txEl>
                                              <p:pRg st="5" end="5"/>
                                            </p:txEl>
                                          </p:spTgt>
                                        </p:tgtEl>
                                        <p:attrNameLst>
                                          <p:attrName>style.visibility</p:attrName>
                                        </p:attrNameLst>
                                      </p:cBhvr>
                                      <p:to>
                                        <p:strVal val="visible"/>
                                      </p:to>
                                    </p:set>
                                    <p:animEffect transition="in" filter="slide(fromBottom)">
                                      <p:cBhvr>
                                        <p:cTn id="31" dur="10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36512" y="1311151"/>
            <a:ext cx="8496944"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（三）深化基层政权和社区建设，健全社区自治服务功能</a:t>
            </a:r>
          </a:p>
        </p:txBody>
      </p:sp>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pic>
        <p:nvPicPr>
          <p:cNvPr id="17"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2225" name="Rectangle 1"/>
          <p:cNvSpPr>
            <a:spLocks noChangeArrowheads="1"/>
          </p:cNvSpPr>
          <p:nvPr/>
        </p:nvSpPr>
        <p:spPr bwMode="auto">
          <a:xfrm>
            <a:off x="611560" y="2060848"/>
            <a:ext cx="7848872" cy="14051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l" defTabSz="914400" rtl="0" eaLnBrk="1" fontAlgn="base" latinLnBrk="0" hangingPunct="1">
              <a:lnSpc>
                <a:spcPct val="150000"/>
              </a:lnSpc>
              <a:spcBef>
                <a:spcPct val="0"/>
              </a:spcBef>
              <a:spcAft>
                <a:spcPct val="0"/>
              </a:spcAft>
              <a:buClrTx/>
              <a:buSzTx/>
              <a:buFontTx/>
              <a:buNone/>
              <a:tabLst/>
            </a:pPr>
            <a:r>
              <a:rPr kumimoji="0" lang="zh-CN" sz="2000"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不断完善社区服务体系，探索创新社区自治机制。加强社区建设，推动社会管理和服务重心前移，以共同需求、利益和目标为纽带，建立健全社区协商共驻共建机制。</a:t>
            </a:r>
            <a:endParaRPr kumimoji="0" lang="zh-CN" sz="2000"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pic>
        <p:nvPicPr>
          <p:cNvPr id="26626" name="Picture 2" descr="f:\program files\360se6\User Data\temp\20101224_3236557503a7b89c5ae18lMemDM8Q7RE.jpg"/>
          <p:cNvPicPr>
            <a:picLocks noChangeAspect="1" noChangeArrowheads="1"/>
          </p:cNvPicPr>
          <p:nvPr/>
        </p:nvPicPr>
        <p:blipFill>
          <a:blip r:embed="rId3" cstate="print"/>
          <a:srcRect t="14957" b="6181"/>
          <a:stretch>
            <a:fillRect/>
          </a:stretch>
        </p:blipFill>
        <p:spPr bwMode="auto">
          <a:xfrm>
            <a:off x="0" y="3645024"/>
            <a:ext cx="9144000" cy="230425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1505">
                                            <p:txEl>
                                              <p:pRg st="0" end="0"/>
                                            </p:txEl>
                                          </p:spTgt>
                                        </p:tgtEl>
                                        <p:attrNameLst>
                                          <p:attrName>style.visibility</p:attrName>
                                        </p:attrNameLst>
                                      </p:cBhvr>
                                      <p:to>
                                        <p:strVal val="visible"/>
                                      </p:to>
                                    </p:set>
                                    <p:animEffect transition="in" filter="slide(fromLeft)">
                                      <p:cBhvr>
                                        <p:cTn id="7" dur="1000"/>
                                        <p:tgtEl>
                                          <p:spTgt spid="21505">
                                            <p:txEl>
                                              <p:pRg st="0" end="0"/>
                                            </p:txEl>
                                          </p:spTgt>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2225"/>
                                        </p:tgtEl>
                                        <p:attrNameLst>
                                          <p:attrName>style.visibility</p:attrName>
                                        </p:attrNameLst>
                                      </p:cBhvr>
                                      <p:to>
                                        <p:strVal val="visible"/>
                                      </p:to>
                                    </p:set>
                                    <p:animEffect transition="in" filter="slide(fromBottom)">
                                      <p:cBhvr>
                                        <p:cTn id="11" dur="1000"/>
                                        <p:tgtEl>
                                          <p:spTgt spid="52225"/>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26626"/>
                                        </p:tgtEl>
                                        <p:attrNameLst>
                                          <p:attrName>style.visibility</p:attrName>
                                        </p:attrNameLst>
                                      </p:cBhvr>
                                      <p:to>
                                        <p:strVal val="visible"/>
                                      </p:to>
                                    </p:set>
                                    <p:animEffect transition="in" filter="dissolve">
                                      <p:cBhvr>
                                        <p:cTn id="15" dur="1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88640"/>
            <a:ext cx="6372200" cy="720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05" name="Picture 1" descr="C:\Users\Administrator\Desktop\民政十三五\12.jpg"/>
          <p:cNvPicPr>
            <a:picLocks noChangeAspect="1" noChangeArrowheads="1"/>
          </p:cNvPicPr>
          <p:nvPr/>
        </p:nvPicPr>
        <p:blipFill>
          <a:blip r:embed="rId2" cstate="print"/>
          <a:srcRect/>
          <a:stretch>
            <a:fillRect/>
          </a:stretch>
        </p:blipFill>
        <p:spPr bwMode="auto">
          <a:xfrm>
            <a:off x="6757732" y="116632"/>
            <a:ext cx="2134748" cy="476671"/>
          </a:xfrm>
          <a:prstGeom prst="roundRect">
            <a:avLst>
              <a:gd name="adj" fmla="val 26511"/>
            </a:avLst>
          </a:prstGeom>
          <a:noFill/>
        </p:spPr>
      </p:pic>
      <p:sp>
        <p:nvSpPr>
          <p:cNvPr id="6" name="矩形 5"/>
          <p:cNvSpPr/>
          <p:nvPr/>
        </p:nvSpPr>
        <p:spPr>
          <a:xfrm>
            <a:off x="395536" y="1268760"/>
            <a:ext cx="8280920" cy="1426031"/>
          </a:xfrm>
          <a:prstGeom prst="rect">
            <a:avLst/>
          </a:prstGeom>
        </p:spPr>
        <p:txBody>
          <a:bodyPr wrap="square">
            <a:spAutoFit/>
          </a:bodyPr>
          <a:lstStyle/>
          <a:p>
            <a:pPr algn="just">
              <a:lnSpc>
                <a:spcPts val="2640"/>
              </a:lnSpc>
            </a:pPr>
            <a:r>
              <a:rPr lang="zh-CN" altLang="en-US" sz="2200" b="1" dirty="0" smtClean="0">
                <a:solidFill>
                  <a:srgbClr val="243E5E"/>
                </a:solidFill>
                <a:latin typeface="华文新魏" pitchFamily="2" charset="-122"/>
                <a:ea typeface="华文新魏" pitchFamily="2" charset="-122"/>
              </a:rPr>
              <a:t>       “十二五”期间，我们以“惠民、强基、善政”为着力点，不断完善具有我区特点的民政事业体系，充分发挥了服务城区经济社会发展大局的作用，为我区民政事业“十三五”发展打下了坚实基础。</a:t>
            </a:r>
          </a:p>
        </p:txBody>
      </p:sp>
      <p:pic>
        <p:nvPicPr>
          <p:cNvPr id="7" name="Picture 10" descr="d:\Users\Administrator\Desktop\未标题-1.jpg"/>
          <p:cNvPicPr>
            <a:picLocks noChangeAspect="1" noChangeArrowheads="1"/>
          </p:cNvPicPr>
          <p:nvPr/>
        </p:nvPicPr>
        <p:blipFill>
          <a:blip r:embed="rId3" cstate="print"/>
          <a:srcRect/>
          <a:stretch>
            <a:fillRect/>
          </a:stretch>
        </p:blipFill>
        <p:spPr bwMode="auto">
          <a:xfrm>
            <a:off x="1691680" y="2873452"/>
            <a:ext cx="5688632" cy="379590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251520" y="1700808"/>
            <a:ext cx="2808312" cy="645349"/>
          </a:xfrm>
          <a:prstGeom prst="roundRect">
            <a:avLst>
              <a:gd name="adj" fmla="val 3701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1</a:t>
            </a:r>
            <a:r>
              <a:rPr lang="zh-CN" altLang="zh-CN" b="1" dirty="0" smtClean="0"/>
              <a:t>、完善社区服务体系</a:t>
            </a:r>
            <a:endParaRPr lang="zh-CN" altLang="en-US" dirty="0">
              <a:latin typeface="+mn-ea"/>
            </a:endParaRPr>
          </a:p>
        </p:txBody>
      </p:sp>
      <p:sp>
        <p:nvSpPr>
          <p:cNvPr id="9" name="同心圆 8"/>
          <p:cNvSpPr/>
          <p:nvPr/>
        </p:nvSpPr>
        <p:spPr>
          <a:xfrm rot="20700449">
            <a:off x="4511417" y="2717120"/>
            <a:ext cx="4010525" cy="2842888"/>
          </a:xfrm>
          <a:prstGeom prst="donut">
            <a:avLst>
              <a:gd name="adj" fmla="val 5666"/>
            </a:avLst>
          </a:prstGeom>
          <a:solidFill>
            <a:srgbClr val="67B9C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solidFill>
                <a:schemeClr val="tx1"/>
              </a:solidFill>
            </a:endParaRPr>
          </a:p>
        </p:txBody>
      </p:sp>
      <p:sp>
        <p:nvSpPr>
          <p:cNvPr id="10" name="椭圆 9"/>
          <p:cNvSpPr/>
          <p:nvPr/>
        </p:nvSpPr>
        <p:spPr>
          <a:xfrm>
            <a:off x="5722107" y="3430300"/>
            <a:ext cx="1996652" cy="1143008"/>
          </a:xfrm>
          <a:prstGeom prst="ellipse">
            <a:avLst/>
          </a:prstGeom>
          <a:ln/>
        </p:spPr>
        <p:style>
          <a:lnRef idx="0">
            <a:schemeClr val="accent5"/>
          </a:lnRef>
          <a:fillRef idx="3">
            <a:schemeClr val="accent5"/>
          </a:fillRef>
          <a:effectRef idx="3">
            <a:schemeClr val="accent5"/>
          </a:effectRef>
          <a:fontRef idx="minor">
            <a:schemeClr val="lt1"/>
          </a:fontRef>
        </p:style>
        <p:txBody>
          <a:bodyPr vert="horz" anchor="ctr"/>
          <a:lstStyle/>
          <a:p>
            <a:pPr algn="ctr">
              <a:defRPr/>
            </a:pPr>
            <a:r>
              <a:rPr lang="zh-CN" altLang="en-US" sz="2400" b="1" dirty="0" smtClean="0">
                <a:ln w="10160">
                  <a:solidFill>
                    <a:schemeClr val="accent1"/>
                  </a:solidFill>
                  <a:prstDash val="solid"/>
                </a:ln>
                <a:solidFill>
                  <a:schemeClr val="bg1"/>
                </a:solidFill>
                <a:latin typeface="华文新魏" pitchFamily="2" charset="-122"/>
                <a:ea typeface="华文新魏" pitchFamily="2" charset="-122"/>
                <a:cs typeface="宋体" pitchFamily="2" charset="-122"/>
              </a:rPr>
              <a:t>社区</a:t>
            </a:r>
            <a:endParaRPr lang="en-US" altLang="zh-CN" sz="2400" b="1" dirty="0" smtClean="0">
              <a:ln w="10160">
                <a:solidFill>
                  <a:schemeClr val="accent1"/>
                </a:solidFill>
                <a:prstDash val="solid"/>
              </a:ln>
              <a:solidFill>
                <a:schemeClr val="bg1"/>
              </a:solidFill>
              <a:latin typeface="华文新魏" pitchFamily="2" charset="-122"/>
              <a:ea typeface="华文新魏" pitchFamily="2" charset="-122"/>
              <a:cs typeface="宋体" pitchFamily="2" charset="-122"/>
            </a:endParaRPr>
          </a:p>
          <a:p>
            <a:pPr algn="ctr">
              <a:defRPr/>
            </a:pPr>
            <a:r>
              <a:rPr lang="zh-CN" altLang="en-US" sz="2400" b="1" dirty="0" smtClean="0">
                <a:ln w="10160">
                  <a:solidFill>
                    <a:schemeClr val="accent1"/>
                  </a:solidFill>
                  <a:prstDash val="solid"/>
                </a:ln>
                <a:solidFill>
                  <a:schemeClr val="bg1"/>
                </a:solidFill>
                <a:latin typeface="华文新魏" pitchFamily="2" charset="-122"/>
                <a:ea typeface="华文新魏" pitchFamily="2" charset="-122"/>
                <a:cs typeface="宋体" pitchFamily="2" charset="-122"/>
              </a:rPr>
              <a:t>党组织</a:t>
            </a:r>
            <a:endParaRPr lang="zh-CN" altLang="en-US" sz="2400" b="1" dirty="0">
              <a:ln w="10160">
                <a:solidFill>
                  <a:schemeClr val="accent1"/>
                </a:solidFill>
                <a:prstDash val="solid"/>
              </a:ln>
              <a:solidFill>
                <a:schemeClr val="bg1"/>
              </a:solidFill>
              <a:latin typeface="华文新魏" pitchFamily="2" charset="-122"/>
              <a:ea typeface="华文新魏" pitchFamily="2" charset="-122"/>
              <a:cs typeface="宋体" pitchFamily="2" charset="-122"/>
            </a:endParaRPr>
          </a:p>
        </p:txBody>
      </p:sp>
      <p:sp>
        <p:nvSpPr>
          <p:cNvPr id="11" name="圆角矩形 10"/>
          <p:cNvSpPr/>
          <p:nvPr/>
        </p:nvSpPr>
        <p:spPr>
          <a:xfrm>
            <a:off x="5652120" y="2348880"/>
            <a:ext cx="1368152" cy="715089"/>
          </a:xfrm>
          <a:prstGeom prst="roundRect">
            <a:avLst/>
          </a:prstGeom>
          <a:solidFill>
            <a:srgbClr val="EDF97B"/>
          </a:solidFill>
          <a:ln>
            <a:solidFill>
              <a:srgbClr val="FFC000"/>
            </a:solidFill>
          </a:ln>
          <a:effectLst>
            <a:outerShdw blurRad="76200" dist="12700" dir="8100000" sy="-23000" kx="800400" algn="br" rotWithShape="0">
              <a:prstClr val="black">
                <a:alpha val="2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社  区</a:t>
            </a:r>
            <a:endParaRPr lang="en-US" altLang="zh-CN" b="1" dirty="0" smtClean="0">
              <a:solidFill>
                <a:srgbClr val="0033CC"/>
              </a:solidFill>
              <a:latin typeface="黑体" pitchFamily="49" charset="-122"/>
              <a:ea typeface="黑体" pitchFamily="49" charset="-122"/>
              <a:cs typeface="宋体" pitchFamily="2" charset="-122"/>
            </a:endParaRPr>
          </a:p>
          <a:p>
            <a:pPr lvl="0" algn="ctr"/>
            <a:r>
              <a:rPr lang="zh-CN" altLang="en-US" b="1" dirty="0" smtClean="0">
                <a:solidFill>
                  <a:srgbClr val="0033CC"/>
                </a:solidFill>
                <a:latin typeface="黑体" pitchFamily="49" charset="-122"/>
                <a:ea typeface="黑体" pitchFamily="49" charset="-122"/>
                <a:cs typeface="宋体" pitchFamily="2" charset="-122"/>
              </a:rPr>
              <a:t>居委会</a:t>
            </a:r>
            <a:endParaRPr lang="en-US" altLang="zh-CN" b="1" dirty="0">
              <a:solidFill>
                <a:srgbClr val="0033CC"/>
              </a:solidFill>
              <a:latin typeface="黑体" pitchFamily="49" charset="-122"/>
              <a:ea typeface="黑体" pitchFamily="49" charset="-122"/>
              <a:cs typeface="宋体" pitchFamily="2" charset="-122"/>
            </a:endParaRPr>
          </a:p>
        </p:txBody>
      </p:sp>
      <p:sp>
        <p:nvSpPr>
          <p:cNvPr id="12" name="圆角矩形 11"/>
          <p:cNvSpPr/>
          <p:nvPr/>
        </p:nvSpPr>
        <p:spPr>
          <a:xfrm>
            <a:off x="4139952" y="3789040"/>
            <a:ext cx="1297060" cy="715089"/>
          </a:xfrm>
          <a:prstGeom prst="roundRect">
            <a:avLst/>
          </a:prstGeom>
          <a:solidFill>
            <a:srgbClr val="EDF97B"/>
          </a:solidFill>
          <a:ln>
            <a:solidFill>
              <a:srgbClr val="FFC000"/>
            </a:solidFill>
          </a:ln>
          <a:effectLst>
            <a:outerShdw blurRad="76200" dist="12700" dir="8100000" sy="-23000" kx="800400" algn="br" rotWithShape="0">
              <a:prstClr val="black">
                <a:alpha val="2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社区公共服务站</a:t>
            </a:r>
            <a:endParaRPr lang="en-US" altLang="zh-CN" b="1" dirty="0">
              <a:solidFill>
                <a:srgbClr val="0033CC"/>
              </a:solidFill>
              <a:latin typeface="黑体" pitchFamily="49" charset="-122"/>
              <a:ea typeface="黑体" pitchFamily="49" charset="-122"/>
              <a:cs typeface="宋体" pitchFamily="2" charset="-122"/>
            </a:endParaRPr>
          </a:p>
        </p:txBody>
      </p:sp>
      <p:sp>
        <p:nvSpPr>
          <p:cNvPr id="13" name="圆角矩形 12"/>
          <p:cNvSpPr/>
          <p:nvPr/>
        </p:nvSpPr>
        <p:spPr>
          <a:xfrm>
            <a:off x="7884368" y="3933056"/>
            <a:ext cx="1259632" cy="720080"/>
          </a:xfrm>
          <a:prstGeom prst="roundRect">
            <a:avLst/>
          </a:prstGeom>
          <a:solidFill>
            <a:srgbClr val="EDF97B"/>
          </a:solidFill>
          <a:ln>
            <a:solidFill>
              <a:srgbClr val="FFC000"/>
            </a:solidFill>
          </a:ln>
          <a:effectLst>
            <a:outerShdw blurRad="76200" dist="12700" dir="8100000" sy="-23000" kx="800400" algn="br" rotWithShape="0">
              <a:prstClr val="black">
                <a:alpha val="2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辖区</a:t>
            </a:r>
            <a:endParaRPr lang="en-US" altLang="zh-CN" b="1" dirty="0" smtClean="0">
              <a:solidFill>
                <a:srgbClr val="0033CC"/>
              </a:solidFill>
              <a:latin typeface="黑体" pitchFamily="49" charset="-122"/>
              <a:ea typeface="黑体" pitchFamily="49" charset="-122"/>
              <a:cs typeface="宋体" pitchFamily="2" charset="-122"/>
            </a:endParaRPr>
          </a:p>
          <a:p>
            <a:pPr lvl="0" algn="ctr"/>
            <a:r>
              <a:rPr lang="zh-CN" altLang="en-US" b="1" dirty="0" smtClean="0">
                <a:solidFill>
                  <a:srgbClr val="0033CC"/>
                </a:solidFill>
                <a:latin typeface="黑体" pitchFamily="49" charset="-122"/>
                <a:ea typeface="黑体" pitchFamily="49" charset="-122"/>
                <a:cs typeface="宋体" pitchFamily="2" charset="-122"/>
              </a:rPr>
              <a:t>单位</a:t>
            </a:r>
            <a:endParaRPr lang="en-US" altLang="zh-CN" b="1" dirty="0">
              <a:solidFill>
                <a:srgbClr val="0033CC"/>
              </a:solidFill>
              <a:latin typeface="黑体" pitchFamily="49" charset="-122"/>
              <a:ea typeface="黑体" pitchFamily="49" charset="-122"/>
              <a:cs typeface="宋体" pitchFamily="2" charset="-122"/>
            </a:endParaRPr>
          </a:p>
        </p:txBody>
      </p:sp>
      <p:sp>
        <p:nvSpPr>
          <p:cNvPr id="14" name="圆角矩形 13"/>
          <p:cNvSpPr/>
          <p:nvPr/>
        </p:nvSpPr>
        <p:spPr>
          <a:xfrm>
            <a:off x="5422483" y="5089904"/>
            <a:ext cx="1446222" cy="715089"/>
          </a:xfrm>
          <a:prstGeom prst="roundRect">
            <a:avLst/>
          </a:prstGeom>
          <a:solidFill>
            <a:srgbClr val="EDF97B"/>
          </a:solidFill>
          <a:ln>
            <a:solidFill>
              <a:srgbClr val="FFC000"/>
            </a:solidFill>
          </a:ln>
          <a:effectLst>
            <a:outerShdw blurRad="76200" dist="12700" dir="8100000" sy="-23000" kx="800400" algn="br" rotWithShape="0">
              <a:prstClr val="black">
                <a:alpha val="2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社  区</a:t>
            </a:r>
            <a:endParaRPr lang="en-US" altLang="zh-CN" b="1" dirty="0" smtClean="0">
              <a:solidFill>
                <a:srgbClr val="0033CC"/>
              </a:solidFill>
              <a:latin typeface="黑体" pitchFamily="49" charset="-122"/>
              <a:ea typeface="黑体" pitchFamily="49" charset="-122"/>
              <a:cs typeface="宋体" pitchFamily="2" charset="-122"/>
            </a:endParaRPr>
          </a:p>
          <a:p>
            <a:pPr lvl="0" algn="ctr"/>
            <a:r>
              <a:rPr lang="zh-CN" altLang="en-US" b="1" dirty="0" smtClean="0">
                <a:solidFill>
                  <a:srgbClr val="0033CC"/>
                </a:solidFill>
                <a:latin typeface="黑体" pitchFamily="49" charset="-122"/>
                <a:ea typeface="黑体" pitchFamily="49" charset="-122"/>
                <a:cs typeface="宋体" pitchFamily="2" charset="-122"/>
              </a:rPr>
              <a:t>社会组织</a:t>
            </a:r>
          </a:p>
        </p:txBody>
      </p:sp>
      <p:sp>
        <p:nvSpPr>
          <p:cNvPr id="15" name="圆角矩形 14"/>
          <p:cNvSpPr/>
          <p:nvPr/>
        </p:nvSpPr>
        <p:spPr>
          <a:xfrm>
            <a:off x="9612560" y="1916832"/>
            <a:ext cx="1375042" cy="715089"/>
          </a:xfrm>
          <a:prstGeom prst="roundRect">
            <a:avLst/>
          </a:prstGeom>
          <a:ln/>
          <a:effectLst>
            <a:outerShdw blurRad="50800" dist="38100" dir="8100000" algn="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其他各类社会组织</a:t>
            </a:r>
            <a:endParaRPr lang="en-US" altLang="zh-CN" b="1" dirty="0">
              <a:solidFill>
                <a:srgbClr val="0033CC"/>
              </a:solidFill>
              <a:latin typeface="黑体" pitchFamily="49" charset="-122"/>
              <a:ea typeface="黑体" pitchFamily="49" charset="-122"/>
              <a:cs typeface="宋体" pitchFamily="2" charset="-122"/>
            </a:endParaRPr>
          </a:p>
        </p:txBody>
      </p:sp>
      <p:sp>
        <p:nvSpPr>
          <p:cNvPr id="16" name="圆角矩形 15"/>
          <p:cNvSpPr/>
          <p:nvPr/>
        </p:nvSpPr>
        <p:spPr>
          <a:xfrm>
            <a:off x="6300192" y="6858000"/>
            <a:ext cx="1375042" cy="715089"/>
          </a:xfrm>
          <a:prstGeom prst="roundRect">
            <a:avLst/>
          </a:prstGeom>
          <a:ln/>
          <a:effectLst>
            <a:outerShdw blurRad="50800" dist="38100" dir="8100000" algn="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zh-CN" altLang="en-US" b="1" dirty="0" smtClean="0">
                <a:solidFill>
                  <a:srgbClr val="0033CC"/>
                </a:solidFill>
                <a:latin typeface="黑体" pitchFamily="49" charset="-122"/>
                <a:ea typeface="黑体" pitchFamily="49" charset="-122"/>
                <a:cs typeface="宋体" pitchFamily="2" charset="-122"/>
              </a:rPr>
              <a:t>社区</a:t>
            </a:r>
            <a:endParaRPr lang="en-US" altLang="zh-CN" b="1" dirty="0" smtClean="0">
              <a:solidFill>
                <a:srgbClr val="0033CC"/>
              </a:solidFill>
              <a:latin typeface="黑体" pitchFamily="49" charset="-122"/>
              <a:ea typeface="黑体" pitchFamily="49" charset="-122"/>
              <a:cs typeface="宋体" pitchFamily="2" charset="-122"/>
            </a:endParaRPr>
          </a:p>
          <a:p>
            <a:pPr lvl="0" algn="ctr"/>
            <a:r>
              <a:rPr lang="zh-CN" altLang="en-US" b="1" dirty="0" smtClean="0">
                <a:solidFill>
                  <a:srgbClr val="0033CC"/>
                </a:solidFill>
                <a:latin typeface="黑体" pitchFamily="49" charset="-122"/>
                <a:ea typeface="黑体" pitchFamily="49" charset="-122"/>
                <a:cs typeface="宋体" pitchFamily="2" charset="-122"/>
              </a:rPr>
              <a:t>居民</a:t>
            </a:r>
            <a:endParaRPr lang="en-US" altLang="zh-CN" b="1" dirty="0">
              <a:solidFill>
                <a:srgbClr val="0033CC"/>
              </a:solidFill>
              <a:latin typeface="黑体" pitchFamily="49" charset="-122"/>
              <a:ea typeface="黑体" pitchFamily="49" charset="-122"/>
              <a:cs typeface="宋体" pitchFamily="2" charset="-122"/>
            </a:endParaRPr>
          </a:p>
        </p:txBody>
      </p:sp>
      <p:sp>
        <p:nvSpPr>
          <p:cNvPr id="25601" name="Rectangle 1"/>
          <p:cNvSpPr>
            <a:spLocks noChangeArrowheads="1"/>
          </p:cNvSpPr>
          <p:nvPr/>
        </p:nvSpPr>
        <p:spPr bwMode="auto">
          <a:xfrm>
            <a:off x="216024" y="2492896"/>
            <a:ext cx="3923928" cy="41044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just" defTabSz="914400" rtl="0" eaLnBrk="1" fontAlgn="base" latinLnBrk="0" hangingPunct="1">
              <a:lnSpc>
                <a:spcPct val="100000"/>
              </a:lnSpc>
              <a:spcBef>
                <a:spcPct val="0"/>
              </a:spcBef>
              <a:spcAft>
                <a:spcPct val="0"/>
              </a:spcAft>
              <a:buClr>
                <a:srgbClr val="00B050"/>
              </a:buClr>
              <a:buSzTx/>
              <a:buFont typeface="Wingdings" pitchFamily="2" charset="2"/>
              <a:buChar char="Ø"/>
              <a:tabLst/>
            </a:pPr>
            <a:r>
              <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 </a:t>
            </a: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完善以社区党组织为核心，社区居委会为基础，健全职责分明、功能互补的社区公共服务站、社区群众工作站、社区共建工作站，其他各类社会组织为补充、社区居民广泛参与的社区管理服务体制和机制。</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00B050"/>
              </a:buClr>
              <a:buSzTx/>
              <a:buFont typeface="Wingdings" pitchFamily="2" charset="2"/>
              <a:buChar char="Ø"/>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健全有效承接社区管理和服务的人民调解、社会保障、治安保卫、公共卫生、计划生育、群众文化、老龄、残疾人工作等委员会，切实增强社会管理和公共服务能力。</a:t>
            </a:r>
            <a:endParaRPr kumimoji="0" lang="en-US" alt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406400" algn="just" defTabSz="914400" rtl="0" eaLnBrk="1" fontAlgn="base" latinLnBrk="0" hangingPunct="1">
              <a:lnSpc>
                <a:spcPct val="100000"/>
              </a:lnSpc>
              <a:spcBef>
                <a:spcPct val="0"/>
              </a:spcBef>
              <a:spcAft>
                <a:spcPct val="0"/>
              </a:spcAft>
              <a:buClr>
                <a:srgbClr val="00B050"/>
              </a:buClr>
              <a:buSzTx/>
              <a:buFont typeface="Wingdings" pitchFamily="2" charset="2"/>
              <a:buChar char="Ø"/>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健全社区居民参与重大公共政策的制定、实施、评估和监督的机制，激发居民参与社区管理的积极性。</a:t>
            </a:r>
            <a:endParaRPr kumimoji="0" lang="zh-CN"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sp>
        <p:nvSpPr>
          <p:cNvPr id="17" name="Rectangle 1"/>
          <p:cNvSpPr>
            <a:spLocks noChangeArrowheads="1"/>
          </p:cNvSpPr>
          <p:nvPr/>
        </p:nvSpPr>
        <p:spPr bwMode="auto">
          <a:xfrm>
            <a:off x="-36512" y="1124744"/>
            <a:ext cx="8496944"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（三）深化基层政权和社区建设，健全社区自治服务功能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Left)">
                                      <p:cBhvr>
                                        <p:cTn id="7" dur="1000"/>
                                        <p:tgtEl>
                                          <p:spTgt spid="17"/>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Left)">
                                      <p:cBhvr>
                                        <p:cTn id="11" dur="1000"/>
                                        <p:tgtEl>
                                          <p:spTgt spid="7"/>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5601">
                                            <p:txEl>
                                              <p:pRg st="0" end="0"/>
                                            </p:txEl>
                                          </p:spTgt>
                                        </p:tgtEl>
                                        <p:attrNameLst>
                                          <p:attrName>style.visibility</p:attrName>
                                        </p:attrNameLst>
                                      </p:cBhvr>
                                      <p:to>
                                        <p:strVal val="visible"/>
                                      </p:to>
                                    </p:set>
                                    <p:animEffect transition="in" filter="fade">
                                      <p:cBhvr>
                                        <p:cTn id="15" dur="1000"/>
                                        <p:tgtEl>
                                          <p:spTgt spid="25601">
                                            <p:txEl>
                                              <p:pRg st="0" end="0"/>
                                            </p:txEl>
                                          </p:spTgt>
                                        </p:tgtEl>
                                      </p:cBhvr>
                                    </p:animEffect>
                                    <p:anim calcmode="lin" valueType="num">
                                      <p:cBhvr>
                                        <p:cTn id="16" dur="1000" fill="hold"/>
                                        <p:tgtEl>
                                          <p:spTgt spid="2560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5601">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25601">
                                            <p:txEl>
                                              <p:pRg st="1" end="1"/>
                                            </p:txEl>
                                          </p:spTgt>
                                        </p:tgtEl>
                                        <p:attrNameLst>
                                          <p:attrName>style.visibility</p:attrName>
                                        </p:attrNameLst>
                                      </p:cBhvr>
                                      <p:to>
                                        <p:strVal val="visible"/>
                                      </p:to>
                                    </p:set>
                                    <p:animEffect transition="in" filter="fade">
                                      <p:cBhvr>
                                        <p:cTn id="21" dur="1000"/>
                                        <p:tgtEl>
                                          <p:spTgt spid="25601">
                                            <p:txEl>
                                              <p:pRg st="1" end="1"/>
                                            </p:txEl>
                                          </p:spTgt>
                                        </p:tgtEl>
                                      </p:cBhvr>
                                    </p:animEffect>
                                    <p:anim calcmode="lin" valueType="num">
                                      <p:cBhvr>
                                        <p:cTn id="22" dur="1000" fill="hold"/>
                                        <p:tgtEl>
                                          <p:spTgt spid="2560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5601">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25601">
                                            <p:txEl>
                                              <p:pRg st="2" end="2"/>
                                            </p:txEl>
                                          </p:spTgt>
                                        </p:tgtEl>
                                        <p:attrNameLst>
                                          <p:attrName>style.visibility</p:attrName>
                                        </p:attrNameLst>
                                      </p:cBhvr>
                                      <p:to>
                                        <p:strVal val="visible"/>
                                      </p:to>
                                    </p:set>
                                    <p:animEffect transition="in" filter="fade">
                                      <p:cBhvr>
                                        <p:cTn id="27" dur="1000"/>
                                        <p:tgtEl>
                                          <p:spTgt spid="25601">
                                            <p:txEl>
                                              <p:pRg st="2" end="2"/>
                                            </p:txEl>
                                          </p:spTgt>
                                        </p:tgtEl>
                                      </p:cBhvr>
                                    </p:animEffect>
                                    <p:anim calcmode="lin" valueType="num">
                                      <p:cBhvr>
                                        <p:cTn id="28" dur="1000" fill="hold"/>
                                        <p:tgtEl>
                                          <p:spTgt spid="25601">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5601">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2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childTnLst>
                                </p:cTn>
                              </p:par>
                            </p:childTnLst>
                          </p:cTn>
                        </p:par>
                        <p:par>
                          <p:cTn id="35" fill="hold">
                            <p:stCondLst>
                              <p:cond delay="6000"/>
                            </p:stCondLst>
                            <p:childTnLst>
                              <p:par>
                                <p:cTn id="36" presetID="6" presetClass="entr" presetSubtype="32"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out)">
                                      <p:cBhvr>
                                        <p:cTn id="38" dur="1000"/>
                                        <p:tgtEl>
                                          <p:spTgt spid="9"/>
                                        </p:tgtEl>
                                      </p:cBhvr>
                                    </p:animEffect>
                                  </p:childTnLst>
                                </p:cTn>
                              </p:par>
                            </p:childTnLst>
                          </p:cTn>
                        </p:par>
                        <p:par>
                          <p:cTn id="39" fill="hold">
                            <p:stCondLst>
                              <p:cond delay="7000"/>
                            </p:stCondLst>
                            <p:childTnLst>
                              <p:par>
                                <p:cTn id="40" presetID="23" presetClass="entr" presetSubtype="16"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childTnLst>
                                </p:cTn>
                              </p:par>
                            </p:childTnLst>
                          </p:cTn>
                        </p:par>
                        <p:par>
                          <p:cTn id="44" fill="hold">
                            <p:stCondLst>
                              <p:cond delay="7500"/>
                            </p:stCondLst>
                            <p:childTnLst>
                              <p:par>
                                <p:cTn id="45" presetID="23" presetClass="entr" presetSubtype="16"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childTnLst>
                                </p:cTn>
                              </p:par>
                            </p:childTnLst>
                          </p:cTn>
                        </p:par>
                        <p:par>
                          <p:cTn id="49" fill="hold">
                            <p:stCondLst>
                              <p:cond delay="8000"/>
                            </p:stCondLst>
                            <p:childTnLst>
                              <p:par>
                                <p:cTn id="50" presetID="23" presetClass="entr" presetSubtype="16"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childTnLst>
                                </p:cTn>
                              </p:par>
                            </p:childTnLst>
                          </p:cTn>
                        </p:par>
                        <p:par>
                          <p:cTn id="54" fill="hold">
                            <p:stCondLst>
                              <p:cond delay="8500"/>
                            </p:stCondLst>
                            <p:childTnLst>
                              <p:par>
                                <p:cTn id="55" presetID="23" presetClass="entr" presetSubtype="16"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childTnLst>
                                </p:cTn>
                              </p:par>
                            </p:childTnLst>
                          </p:cTn>
                        </p:par>
                        <p:par>
                          <p:cTn id="59" fill="hold">
                            <p:stCondLst>
                              <p:cond delay="9000"/>
                            </p:stCondLst>
                            <p:childTnLst>
                              <p:par>
                                <p:cTn id="60" presetID="23" presetClass="entr" presetSubtype="16"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childTnLst>
                                </p:cTn>
                              </p:par>
                            </p:childTnLst>
                          </p:cTn>
                        </p:par>
                        <p:par>
                          <p:cTn id="64" fill="hold">
                            <p:stCondLst>
                              <p:cond delay="9500"/>
                            </p:stCondLst>
                            <p:childTnLst>
                              <p:par>
                                <p:cTn id="65" presetID="23" presetClass="entr" presetSubtype="16"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childTnLst>
                                </p:cTn>
                              </p:par>
                            </p:childTnLst>
                          </p:cTn>
                        </p:par>
                        <p:par>
                          <p:cTn id="69" fill="hold">
                            <p:stCondLst>
                              <p:cond delay="10000"/>
                            </p:stCondLst>
                            <p:childTnLst>
                              <p:par>
                                <p:cTn id="70" presetID="0" presetClass="path" presetSubtype="0" accel="50000" decel="50000" fill="hold" grpId="1" nodeType="afterEffect">
                                  <p:stCondLst>
                                    <p:cond delay="0"/>
                                  </p:stCondLst>
                                  <p:childTnLst>
                                    <p:animMotion origin="layout" path="M 1.11111E-6 -1.48148E-6 L -0.26406 0.11597 " pathEditMode="relative" rAng="0" ptsTypes="AA">
                                      <p:cBhvr>
                                        <p:cTn id="71" dur="1000" fill="hold"/>
                                        <p:tgtEl>
                                          <p:spTgt spid="15"/>
                                        </p:tgtEl>
                                        <p:attrNameLst>
                                          <p:attrName>ppt_x</p:attrName>
                                          <p:attrName>ppt_y</p:attrName>
                                        </p:attrNameLst>
                                      </p:cBhvr>
                                      <p:rCtr x="-132" y="58"/>
                                    </p:animMotion>
                                  </p:childTnLst>
                                </p:cTn>
                              </p:par>
                            </p:childTnLst>
                          </p:cTn>
                        </p:par>
                        <p:par>
                          <p:cTn id="72" fill="hold">
                            <p:stCondLst>
                              <p:cond delay="11000"/>
                            </p:stCondLst>
                            <p:childTnLst>
                              <p:par>
                                <p:cTn id="73" presetID="0" presetClass="path" presetSubtype="0" accel="50000" decel="50000" fill="hold" grpId="1" nodeType="afterEffect">
                                  <p:stCondLst>
                                    <p:cond delay="0"/>
                                  </p:stCondLst>
                                  <p:childTnLst>
                                    <p:animMotion origin="layout" path="M 3.88889E-6 -3.33333E-6 L 0.05868 -0.31064 " pathEditMode="relative" rAng="0" ptsTypes="AA">
                                      <p:cBhvr>
                                        <p:cTn id="74" dur="1000" fill="hold"/>
                                        <p:tgtEl>
                                          <p:spTgt spid="16"/>
                                        </p:tgtEl>
                                        <p:attrNameLst>
                                          <p:attrName>ppt_x</p:attrName>
                                          <p:attrName>ppt_y</p:attrName>
                                        </p:attrNameLst>
                                      </p:cBhvr>
                                      <p:rCtr x="29" y="-1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5" grpId="1" animBg="1"/>
      <p:bldP spid="16" grpId="0" animBg="1"/>
      <p:bldP spid="16" grpId="1" animBg="1"/>
      <p:bldP spid="25601" grpId="0" build="p"/>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51520" y="1179912"/>
            <a:ext cx="8208912"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（三）深化基层政权和社区建设，健全社区自治服务功能</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17" name="Freeform 5"/>
          <p:cNvSpPr>
            <a:spLocks noEditPoints="1"/>
          </p:cNvSpPr>
          <p:nvPr/>
        </p:nvSpPr>
        <p:spPr bwMode="gray">
          <a:xfrm rot="20795097">
            <a:off x="981172" y="2509637"/>
            <a:ext cx="7000462" cy="3222625"/>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rgbClr val="0099FF"/>
              </a:gs>
              <a:gs pos="100000">
                <a:srgbClr val="CCECFF"/>
              </a:gs>
            </a:gsLst>
            <a:lin ang="18900000" scaled="1"/>
          </a:gradFill>
          <a:ln w="12700">
            <a:noFill/>
            <a:prstDash val="solid"/>
            <a:round/>
            <a:headEnd/>
            <a:tailEnd/>
          </a:ln>
          <a:effectLst>
            <a:prstShdw prst="shdw17" dist="17961" dir="2700000">
              <a:srgbClr val="CCECFF">
                <a:gamma/>
                <a:shade val="60000"/>
                <a:invGamma/>
              </a:srgbClr>
            </a:prstShdw>
          </a:effectLst>
        </p:spPr>
        <p:txBody>
          <a:bodyPr/>
          <a:lstStyle/>
          <a:p>
            <a:endParaRPr lang="zh-CN" altLang="en-US" dirty="0"/>
          </a:p>
        </p:txBody>
      </p:sp>
      <p:grpSp>
        <p:nvGrpSpPr>
          <p:cNvPr id="18" name="Group 44"/>
          <p:cNvGrpSpPr>
            <a:grpSpLocks/>
          </p:cNvGrpSpPr>
          <p:nvPr/>
        </p:nvGrpSpPr>
        <p:grpSpPr bwMode="auto">
          <a:xfrm>
            <a:off x="3995936" y="4509120"/>
            <a:ext cx="1440609" cy="1512168"/>
            <a:chOff x="2869" y="3203"/>
            <a:chExt cx="886" cy="977"/>
          </a:xfrm>
        </p:grpSpPr>
        <p:sp>
          <p:nvSpPr>
            <p:cNvPr id="19" name="Oval 6"/>
            <p:cNvSpPr>
              <a:spLocks noChangeArrowheads="1"/>
            </p:cNvSpPr>
            <p:nvPr/>
          </p:nvSpPr>
          <p:spPr bwMode="gray">
            <a:xfrm rot="723406" flipH="1">
              <a:off x="3016" y="3838"/>
              <a:ext cx="739" cy="342"/>
            </a:xfrm>
            <a:prstGeom prst="ellipse">
              <a:avLst/>
            </a:prstGeom>
            <a:solidFill>
              <a:srgbClr val="0F2145">
                <a:alpha val="30000"/>
              </a:srgbClr>
            </a:solidFill>
            <a:ln w="9525">
              <a:noFill/>
              <a:round/>
              <a:headEnd/>
              <a:tailEnd/>
            </a:ln>
            <a:effectLst/>
          </p:spPr>
          <p:txBody>
            <a:bodyPr wrap="none" anchor="ctr"/>
            <a:lstStyle/>
            <a:p>
              <a:endParaRPr lang="zh-CN" altLang="en-US">
                <a:solidFill>
                  <a:srgbClr val="0070C0"/>
                </a:solidFill>
                <a:latin typeface="黑体" pitchFamily="49" charset="-122"/>
                <a:ea typeface="黑体" pitchFamily="49" charset="-122"/>
              </a:endParaRPr>
            </a:p>
          </p:txBody>
        </p:sp>
        <p:grpSp>
          <p:nvGrpSpPr>
            <p:cNvPr id="20" name="Group 7"/>
            <p:cNvGrpSpPr>
              <a:grpSpLocks/>
            </p:cNvGrpSpPr>
            <p:nvPr/>
          </p:nvGrpSpPr>
          <p:grpSpPr bwMode="auto">
            <a:xfrm>
              <a:off x="2869" y="3203"/>
              <a:ext cx="876" cy="876"/>
              <a:chOff x="2915" y="2734"/>
              <a:chExt cx="876" cy="876"/>
            </a:xfrm>
          </p:grpSpPr>
          <p:sp>
            <p:nvSpPr>
              <p:cNvPr id="21" name="Oval 8"/>
              <p:cNvSpPr>
                <a:spLocks noChangeArrowheads="1"/>
              </p:cNvSpPr>
              <p:nvPr/>
            </p:nvSpPr>
            <p:spPr bwMode="gray">
              <a:xfrm flipH="1">
                <a:off x="2915" y="2734"/>
                <a:ext cx="876" cy="876"/>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22" name="Oval 9"/>
              <p:cNvSpPr>
                <a:spLocks noChangeArrowheads="1"/>
              </p:cNvSpPr>
              <p:nvPr/>
            </p:nvSpPr>
            <p:spPr bwMode="gray">
              <a:xfrm flipH="1">
                <a:off x="2924" y="2739"/>
                <a:ext cx="857" cy="854"/>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23" name="Oval 10"/>
              <p:cNvSpPr>
                <a:spLocks noChangeArrowheads="1"/>
              </p:cNvSpPr>
              <p:nvPr/>
            </p:nvSpPr>
            <p:spPr bwMode="gray">
              <a:xfrm flipH="1">
                <a:off x="2957" y="2747"/>
                <a:ext cx="815" cy="799"/>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24" name="Oval 11"/>
              <p:cNvSpPr>
                <a:spLocks noChangeArrowheads="1"/>
              </p:cNvSpPr>
              <p:nvPr/>
            </p:nvSpPr>
            <p:spPr bwMode="gray">
              <a:xfrm flipH="1">
                <a:off x="3000" y="2770"/>
                <a:ext cx="724" cy="648"/>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25" name="Text Box 12"/>
              <p:cNvSpPr txBox="1">
                <a:spLocks noChangeArrowheads="1"/>
              </p:cNvSpPr>
              <p:nvPr/>
            </p:nvSpPr>
            <p:spPr bwMode="gray">
              <a:xfrm flipH="1">
                <a:off x="3001" y="2843"/>
                <a:ext cx="633" cy="673"/>
              </a:xfrm>
              <a:prstGeom prst="rect">
                <a:avLst/>
              </a:prstGeom>
              <a:noFill/>
              <a:ln w="9525" algn="ctr">
                <a:noFill/>
                <a:miter lim="800000"/>
                <a:headEnd/>
                <a:tailEnd/>
              </a:ln>
              <a:effectLst/>
            </p:spPr>
            <p:txBody>
              <a:bodyPr wrap="none">
                <a:spAutoFit/>
              </a:bodyPr>
              <a:lstStyle/>
              <a:p>
                <a:pPr algn="ctr"/>
                <a:r>
                  <a:rPr lang="zh-CN" altLang="en-US" sz="2600" b="1" dirty="0" smtClean="0">
                    <a:solidFill>
                      <a:srgbClr val="0070C0"/>
                    </a:solidFill>
                    <a:latin typeface="黑体" pitchFamily="49" charset="-122"/>
                    <a:ea typeface="黑体" pitchFamily="49" charset="-122"/>
                  </a:rPr>
                  <a:t>群众</a:t>
                </a:r>
                <a:endParaRPr lang="en-US" altLang="zh-CN" sz="2600" b="1" dirty="0" smtClean="0">
                  <a:solidFill>
                    <a:srgbClr val="0070C0"/>
                  </a:solidFill>
                  <a:latin typeface="黑体" pitchFamily="49" charset="-122"/>
                  <a:ea typeface="黑体" pitchFamily="49" charset="-122"/>
                </a:endParaRPr>
              </a:p>
              <a:p>
                <a:pPr algn="ctr"/>
                <a:r>
                  <a:rPr lang="zh-CN" altLang="en-US" sz="2600" b="1" dirty="0" smtClean="0">
                    <a:solidFill>
                      <a:srgbClr val="0070C0"/>
                    </a:solidFill>
                    <a:latin typeface="黑体" pitchFamily="49" charset="-122"/>
                    <a:ea typeface="黑体" pitchFamily="49" charset="-122"/>
                  </a:rPr>
                  <a:t>文化</a:t>
                </a:r>
                <a:endParaRPr lang="zh-CN" altLang="en-US" sz="2600" b="1" dirty="0">
                  <a:solidFill>
                    <a:srgbClr val="0070C0"/>
                  </a:solidFill>
                  <a:latin typeface="黑体" pitchFamily="49" charset="-122"/>
                  <a:ea typeface="黑体" pitchFamily="49" charset="-122"/>
                </a:endParaRPr>
              </a:p>
            </p:txBody>
          </p:sp>
        </p:grpSp>
      </p:grpSp>
      <p:grpSp>
        <p:nvGrpSpPr>
          <p:cNvPr id="26" name="Group 13"/>
          <p:cNvGrpSpPr>
            <a:grpSpLocks/>
          </p:cNvGrpSpPr>
          <p:nvPr/>
        </p:nvGrpSpPr>
        <p:grpSpPr bwMode="auto">
          <a:xfrm flipH="1">
            <a:off x="971600" y="4653136"/>
            <a:ext cx="1262529" cy="1289050"/>
            <a:chOff x="884" y="2468"/>
            <a:chExt cx="864" cy="1000"/>
          </a:xfrm>
        </p:grpSpPr>
        <p:sp>
          <p:nvSpPr>
            <p:cNvPr id="27" name="Oval 14"/>
            <p:cNvSpPr>
              <a:spLocks noChangeArrowheads="1"/>
            </p:cNvSpPr>
            <p:nvPr/>
          </p:nvSpPr>
          <p:spPr bwMode="gray">
            <a:xfrm rot="-772996">
              <a:off x="932" y="3084"/>
              <a:ext cx="714" cy="384"/>
            </a:xfrm>
            <a:prstGeom prst="ellipse">
              <a:avLst/>
            </a:prstGeom>
            <a:solidFill>
              <a:srgbClr val="0F2145">
                <a:alpha val="30000"/>
              </a:srgbClr>
            </a:solidFill>
            <a:ln w="9525">
              <a:noFill/>
              <a:round/>
              <a:headEnd/>
              <a:tailEnd/>
            </a:ln>
            <a:effectLst/>
          </p:spPr>
          <p:txBody>
            <a:bodyPr wrap="none" anchor="ctr"/>
            <a:lstStyle/>
            <a:p>
              <a:endParaRPr lang="zh-CN" altLang="en-US">
                <a:solidFill>
                  <a:srgbClr val="0070C0"/>
                </a:solidFill>
                <a:latin typeface="黑体" pitchFamily="49" charset="-122"/>
                <a:ea typeface="黑体" pitchFamily="49" charset="-122"/>
              </a:endParaRPr>
            </a:p>
          </p:txBody>
        </p:sp>
        <p:sp>
          <p:nvSpPr>
            <p:cNvPr id="28" name="Oval 15"/>
            <p:cNvSpPr>
              <a:spLocks noChangeArrowheads="1"/>
            </p:cNvSpPr>
            <p:nvPr/>
          </p:nvSpPr>
          <p:spPr bwMode="gray">
            <a:xfrm>
              <a:off x="884" y="2468"/>
              <a:ext cx="864" cy="89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29" name="Oval 16"/>
            <p:cNvSpPr>
              <a:spLocks noChangeArrowheads="1"/>
            </p:cNvSpPr>
            <p:nvPr/>
          </p:nvSpPr>
          <p:spPr bwMode="gray">
            <a:xfrm>
              <a:off x="895" y="2472"/>
              <a:ext cx="843" cy="87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30" name="Oval 17"/>
            <p:cNvSpPr>
              <a:spLocks noChangeArrowheads="1"/>
            </p:cNvSpPr>
            <p:nvPr/>
          </p:nvSpPr>
          <p:spPr bwMode="gray">
            <a:xfrm>
              <a:off x="903" y="2480"/>
              <a:ext cx="802" cy="81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31" name="Oval 18"/>
            <p:cNvSpPr>
              <a:spLocks noChangeArrowheads="1"/>
            </p:cNvSpPr>
            <p:nvPr/>
          </p:nvSpPr>
          <p:spPr bwMode="gray">
            <a:xfrm>
              <a:off x="949" y="2502"/>
              <a:ext cx="713" cy="660"/>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32" name="Text Box 19"/>
            <p:cNvSpPr txBox="1">
              <a:spLocks noChangeArrowheads="1"/>
            </p:cNvSpPr>
            <p:nvPr/>
          </p:nvSpPr>
          <p:spPr bwMode="gray">
            <a:xfrm>
              <a:off x="1099" y="2636"/>
              <a:ext cx="497" cy="573"/>
            </a:xfrm>
            <a:prstGeom prst="rect">
              <a:avLst/>
            </a:prstGeom>
            <a:noFill/>
            <a:ln w="9525" algn="ctr">
              <a:noFill/>
              <a:miter lim="800000"/>
              <a:headEnd/>
              <a:tailEnd/>
            </a:ln>
            <a:effectLst/>
          </p:spPr>
          <p:txBody>
            <a:bodyPr wrap="none">
              <a:spAutoFit/>
            </a:bodyPr>
            <a:lstStyle/>
            <a:p>
              <a:pPr algn="ctr"/>
              <a:r>
                <a:rPr lang="zh-CN" altLang="en-US" sz="2100" b="1" dirty="0" smtClean="0">
                  <a:solidFill>
                    <a:srgbClr val="0070C0"/>
                  </a:solidFill>
                  <a:latin typeface="黑体" pitchFamily="49" charset="-122"/>
                  <a:ea typeface="黑体" pitchFamily="49" charset="-122"/>
                </a:rPr>
                <a:t>公共</a:t>
              </a:r>
              <a:endParaRPr lang="en-US" altLang="zh-CN" sz="2100" b="1" dirty="0" smtClean="0">
                <a:solidFill>
                  <a:srgbClr val="0070C0"/>
                </a:solidFill>
                <a:latin typeface="黑体" pitchFamily="49" charset="-122"/>
                <a:ea typeface="黑体" pitchFamily="49" charset="-122"/>
              </a:endParaRPr>
            </a:p>
            <a:p>
              <a:pPr algn="ctr"/>
              <a:r>
                <a:rPr lang="zh-CN" altLang="en-US" sz="2100" b="1" dirty="0" smtClean="0">
                  <a:solidFill>
                    <a:srgbClr val="0070C0"/>
                  </a:solidFill>
                  <a:latin typeface="黑体" pitchFamily="49" charset="-122"/>
                  <a:ea typeface="黑体" pitchFamily="49" charset="-122"/>
                </a:rPr>
                <a:t>卫生</a:t>
              </a:r>
              <a:endParaRPr lang="zh-CN" altLang="en-US" sz="2100" b="1" dirty="0">
                <a:solidFill>
                  <a:srgbClr val="0070C0"/>
                </a:solidFill>
                <a:latin typeface="黑体" pitchFamily="49" charset="-122"/>
                <a:ea typeface="黑体" pitchFamily="49" charset="-122"/>
              </a:endParaRPr>
            </a:p>
          </p:txBody>
        </p:sp>
      </p:grpSp>
      <p:grpSp>
        <p:nvGrpSpPr>
          <p:cNvPr id="33" name="Group 20"/>
          <p:cNvGrpSpPr>
            <a:grpSpLocks/>
          </p:cNvGrpSpPr>
          <p:nvPr/>
        </p:nvGrpSpPr>
        <p:grpSpPr bwMode="auto">
          <a:xfrm flipH="1">
            <a:off x="1331640" y="2852936"/>
            <a:ext cx="1152525" cy="1150938"/>
            <a:chOff x="657" y="1584"/>
            <a:chExt cx="713" cy="757"/>
          </a:xfrm>
        </p:grpSpPr>
        <p:sp>
          <p:nvSpPr>
            <p:cNvPr id="34" name="Oval 21"/>
            <p:cNvSpPr>
              <a:spLocks noChangeArrowheads="1"/>
            </p:cNvSpPr>
            <p:nvPr/>
          </p:nvSpPr>
          <p:spPr bwMode="gray">
            <a:xfrm>
              <a:off x="677" y="2005"/>
              <a:ext cx="576" cy="336"/>
            </a:xfrm>
            <a:prstGeom prst="ellipse">
              <a:avLst/>
            </a:prstGeom>
            <a:solidFill>
              <a:srgbClr val="0F2145">
                <a:alpha val="30000"/>
              </a:srgbClr>
            </a:solidFill>
            <a:ln w="9525">
              <a:noFill/>
              <a:round/>
              <a:headEnd/>
              <a:tailEnd/>
            </a:ln>
            <a:effectLst/>
          </p:spPr>
          <p:txBody>
            <a:bodyPr wrap="none" anchor="ctr"/>
            <a:lstStyle/>
            <a:p>
              <a:endParaRPr lang="zh-CN" altLang="en-US">
                <a:solidFill>
                  <a:srgbClr val="0070C0"/>
                </a:solidFill>
                <a:latin typeface="黑体" pitchFamily="49" charset="-122"/>
                <a:ea typeface="黑体" pitchFamily="49" charset="-122"/>
              </a:endParaRPr>
            </a:p>
          </p:txBody>
        </p:sp>
        <p:sp>
          <p:nvSpPr>
            <p:cNvPr id="35" name="Oval 22"/>
            <p:cNvSpPr>
              <a:spLocks noChangeArrowheads="1"/>
            </p:cNvSpPr>
            <p:nvPr/>
          </p:nvSpPr>
          <p:spPr bwMode="gray">
            <a:xfrm>
              <a:off x="657" y="1584"/>
              <a:ext cx="713" cy="684"/>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36" name="Oval 23"/>
            <p:cNvSpPr>
              <a:spLocks noChangeArrowheads="1"/>
            </p:cNvSpPr>
            <p:nvPr/>
          </p:nvSpPr>
          <p:spPr bwMode="gray">
            <a:xfrm>
              <a:off x="667" y="1587"/>
              <a:ext cx="696" cy="669"/>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37" name="Oval 24"/>
            <p:cNvSpPr>
              <a:spLocks noChangeArrowheads="1"/>
            </p:cNvSpPr>
            <p:nvPr/>
          </p:nvSpPr>
          <p:spPr bwMode="gray">
            <a:xfrm>
              <a:off x="677" y="1597"/>
              <a:ext cx="662" cy="62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38" name="Oval 25"/>
            <p:cNvSpPr>
              <a:spLocks noChangeArrowheads="1"/>
            </p:cNvSpPr>
            <p:nvPr/>
          </p:nvSpPr>
          <p:spPr bwMode="gray">
            <a:xfrm>
              <a:off x="718" y="1620"/>
              <a:ext cx="590" cy="50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39" name="Text Box 26"/>
            <p:cNvSpPr txBox="1">
              <a:spLocks noChangeArrowheads="1"/>
            </p:cNvSpPr>
            <p:nvPr/>
          </p:nvSpPr>
          <p:spPr bwMode="gray">
            <a:xfrm>
              <a:off x="835" y="1726"/>
              <a:ext cx="402" cy="425"/>
            </a:xfrm>
            <a:prstGeom prst="rect">
              <a:avLst/>
            </a:prstGeom>
            <a:noFill/>
            <a:ln w="9525" algn="ctr">
              <a:noFill/>
              <a:miter lim="800000"/>
              <a:headEnd/>
              <a:tailEnd/>
            </a:ln>
            <a:effectLst/>
          </p:spPr>
          <p:txBody>
            <a:bodyPr wrap="none">
              <a:spAutoFit/>
            </a:bodyPr>
            <a:lstStyle/>
            <a:p>
              <a:pPr algn="ctr"/>
              <a:r>
                <a:rPr lang="zh-CN" altLang="en-US" b="1" dirty="0" smtClean="0">
                  <a:solidFill>
                    <a:srgbClr val="0070C0"/>
                  </a:solidFill>
                  <a:latin typeface="黑体" pitchFamily="49" charset="-122"/>
                  <a:ea typeface="黑体" pitchFamily="49" charset="-122"/>
                </a:rPr>
                <a:t>社会</a:t>
              </a:r>
              <a:endParaRPr lang="en-US" altLang="zh-CN" b="1" dirty="0" smtClean="0">
                <a:solidFill>
                  <a:srgbClr val="0070C0"/>
                </a:solidFill>
                <a:latin typeface="黑体" pitchFamily="49" charset="-122"/>
                <a:ea typeface="黑体" pitchFamily="49" charset="-122"/>
              </a:endParaRPr>
            </a:p>
            <a:p>
              <a:pPr algn="ctr"/>
              <a:r>
                <a:rPr lang="zh-CN" altLang="en-US" b="1" dirty="0" smtClean="0">
                  <a:solidFill>
                    <a:srgbClr val="0070C0"/>
                  </a:solidFill>
                  <a:latin typeface="黑体" pitchFamily="49" charset="-122"/>
                  <a:ea typeface="黑体" pitchFamily="49" charset="-122"/>
                </a:rPr>
                <a:t>保障</a:t>
              </a:r>
              <a:endParaRPr lang="zh-CN" altLang="en-US" b="1" dirty="0">
                <a:solidFill>
                  <a:srgbClr val="0070C0"/>
                </a:solidFill>
                <a:latin typeface="黑体" pitchFamily="49" charset="-122"/>
                <a:ea typeface="黑体" pitchFamily="49" charset="-122"/>
              </a:endParaRPr>
            </a:p>
          </p:txBody>
        </p:sp>
      </p:grpSp>
      <p:grpSp>
        <p:nvGrpSpPr>
          <p:cNvPr id="40" name="Group 27"/>
          <p:cNvGrpSpPr>
            <a:grpSpLocks/>
          </p:cNvGrpSpPr>
          <p:nvPr/>
        </p:nvGrpSpPr>
        <p:grpSpPr bwMode="auto">
          <a:xfrm flipH="1">
            <a:off x="2699600" y="2132856"/>
            <a:ext cx="1277938" cy="990600"/>
            <a:chOff x="1648" y="1026"/>
            <a:chExt cx="903" cy="725"/>
          </a:xfrm>
        </p:grpSpPr>
        <p:sp>
          <p:nvSpPr>
            <p:cNvPr id="41" name="Oval 28"/>
            <p:cNvSpPr>
              <a:spLocks noChangeArrowheads="1"/>
            </p:cNvSpPr>
            <p:nvPr/>
          </p:nvSpPr>
          <p:spPr bwMode="gray">
            <a:xfrm>
              <a:off x="1701" y="1512"/>
              <a:ext cx="675" cy="239"/>
            </a:xfrm>
            <a:prstGeom prst="ellipse">
              <a:avLst/>
            </a:prstGeom>
            <a:solidFill>
              <a:srgbClr val="0F2145">
                <a:alpha val="30000"/>
              </a:srgbClr>
            </a:solidFill>
            <a:ln w="9525">
              <a:noFill/>
              <a:round/>
              <a:headEnd/>
              <a:tailEnd/>
            </a:ln>
            <a:effectLst/>
          </p:spPr>
          <p:txBody>
            <a:bodyPr wrap="none" anchor="ctr"/>
            <a:lstStyle/>
            <a:p>
              <a:endParaRPr lang="zh-CN" altLang="en-US">
                <a:solidFill>
                  <a:srgbClr val="0070C0"/>
                </a:solidFill>
                <a:latin typeface="黑体" pitchFamily="49" charset="-122"/>
                <a:ea typeface="黑体" pitchFamily="49" charset="-122"/>
              </a:endParaRPr>
            </a:p>
          </p:txBody>
        </p:sp>
        <p:sp>
          <p:nvSpPr>
            <p:cNvPr id="42" name="Oval 29"/>
            <p:cNvSpPr>
              <a:spLocks noChangeArrowheads="1"/>
            </p:cNvSpPr>
            <p:nvPr/>
          </p:nvSpPr>
          <p:spPr bwMode="gray">
            <a:xfrm>
              <a:off x="1701" y="1026"/>
              <a:ext cx="771" cy="694"/>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43" name="Oval 30"/>
            <p:cNvSpPr>
              <a:spLocks noChangeArrowheads="1"/>
            </p:cNvSpPr>
            <p:nvPr/>
          </p:nvSpPr>
          <p:spPr bwMode="gray">
            <a:xfrm>
              <a:off x="1710" y="1031"/>
              <a:ext cx="753" cy="677"/>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44" name="Oval 31"/>
            <p:cNvSpPr>
              <a:spLocks noChangeArrowheads="1"/>
            </p:cNvSpPr>
            <p:nvPr/>
          </p:nvSpPr>
          <p:spPr bwMode="gray">
            <a:xfrm>
              <a:off x="1722" y="1042"/>
              <a:ext cx="716" cy="632"/>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pPr algn="ctr"/>
              <a:endParaRPr lang="zh-CN" altLang="zh-CN">
                <a:solidFill>
                  <a:srgbClr val="0070C0"/>
                </a:solidFill>
                <a:latin typeface="黑体" pitchFamily="49" charset="-122"/>
                <a:ea typeface="黑体" pitchFamily="49" charset="-122"/>
              </a:endParaRPr>
            </a:p>
          </p:txBody>
        </p:sp>
        <p:sp>
          <p:nvSpPr>
            <p:cNvPr id="45" name="Oval 32"/>
            <p:cNvSpPr>
              <a:spLocks noChangeArrowheads="1"/>
            </p:cNvSpPr>
            <p:nvPr/>
          </p:nvSpPr>
          <p:spPr bwMode="gray">
            <a:xfrm>
              <a:off x="1761" y="1073"/>
              <a:ext cx="638" cy="510"/>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46" name="Text Box 33"/>
            <p:cNvSpPr txBox="1">
              <a:spLocks noChangeArrowheads="1"/>
            </p:cNvSpPr>
            <p:nvPr/>
          </p:nvSpPr>
          <p:spPr bwMode="gray">
            <a:xfrm>
              <a:off x="1648" y="1185"/>
              <a:ext cx="903" cy="473"/>
            </a:xfrm>
            <a:prstGeom prst="rect">
              <a:avLst/>
            </a:prstGeom>
            <a:noFill/>
            <a:ln w="9525" algn="ctr">
              <a:noFill/>
              <a:miter lim="800000"/>
              <a:headEnd/>
              <a:tailEnd/>
            </a:ln>
            <a:effectLst/>
          </p:spPr>
          <p:txBody>
            <a:bodyPr>
              <a:spAutoFit/>
            </a:bodyPr>
            <a:lstStyle/>
            <a:p>
              <a:pPr algn="ctr"/>
              <a:r>
                <a:rPr lang="zh-CN" altLang="en-US" b="1" dirty="0" smtClean="0">
                  <a:solidFill>
                    <a:srgbClr val="0070C0"/>
                  </a:solidFill>
                  <a:latin typeface="黑体" pitchFamily="49" charset="-122"/>
                  <a:ea typeface="黑体" pitchFamily="49" charset="-122"/>
                </a:rPr>
                <a:t>人民</a:t>
              </a:r>
              <a:endParaRPr lang="en-US" altLang="zh-CN" b="1" dirty="0" smtClean="0">
                <a:solidFill>
                  <a:srgbClr val="0070C0"/>
                </a:solidFill>
                <a:latin typeface="黑体" pitchFamily="49" charset="-122"/>
                <a:ea typeface="黑体" pitchFamily="49" charset="-122"/>
              </a:endParaRPr>
            </a:p>
            <a:p>
              <a:pPr algn="ctr"/>
              <a:r>
                <a:rPr lang="zh-CN" altLang="en-US" b="1" dirty="0" smtClean="0">
                  <a:solidFill>
                    <a:srgbClr val="0070C0"/>
                  </a:solidFill>
                  <a:latin typeface="黑体" pitchFamily="49" charset="-122"/>
                  <a:ea typeface="黑体" pitchFamily="49" charset="-122"/>
                </a:rPr>
                <a:t>调解</a:t>
              </a:r>
              <a:endParaRPr lang="zh-CN" altLang="en-US" b="1" dirty="0">
                <a:solidFill>
                  <a:srgbClr val="0070C0"/>
                </a:solidFill>
                <a:latin typeface="黑体" pitchFamily="49" charset="-122"/>
                <a:ea typeface="黑体" pitchFamily="49" charset="-122"/>
              </a:endParaRPr>
            </a:p>
          </p:txBody>
        </p:sp>
      </p:grpSp>
      <p:grpSp>
        <p:nvGrpSpPr>
          <p:cNvPr id="47" name="Group 34"/>
          <p:cNvGrpSpPr>
            <a:grpSpLocks/>
          </p:cNvGrpSpPr>
          <p:nvPr/>
        </p:nvGrpSpPr>
        <p:grpSpPr bwMode="auto">
          <a:xfrm>
            <a:off x="6143561" y="1988840"/>
            <a:ext cx="2496383" cy="2520280"/>
            <a:chOff x="3898" y="1752"/>
            <a:chExt cx="1166" cy="1296"/>
          </a:xfrm>
        </p:grpSpPr>
        <p:grpSp>
          <p:nvGrpSpPr>
            <p:cNvPr id="48" name="Group 35"/>
            <p:cNvGrpSpPr>
              <a:grpSpLocks/>
            </p:cNvGrpSpPr>
            <p:nvPr/>
          </p:nvGrpSpPr>
          <p:grpSpPr bwMode="auto">
            <a:xfrm>
              <a:off x="3898" y="1752"/>
              <a:ext cx="1166" cy="1075"/>
              <a:chOff x="3898" y="1782"/>
              <a:chExt cx="1166" cy="1075"/>
            </a:xfrm>
          </p:grpSpPr>
          <p:sp>
            <p:nvSpPr>
              <p:cNvPr id="54" name="Oval 36"/>
              <p:cNvSpPr>
                <a:spLocks noChangeArrowheads="1"/>
              </p:cNvSpPr>
              <p:nvPr/>
            </p:nvSpPr>
            <p:spPr bwMode="gray">
              <a:xfrm flipH="1">
                <a:off x="3898" y="1782"/>
                <a:ext cx="1166" cy="107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55" name="Oval 37"/>
              <p:cNvSpPr>
                <a:spLocks noChangeArrowheads="1"/>
              </p:cNvSpPr>
              <p:nvPr/>
            </p:nvSpPr>
            <p:spPr bwMode="gray">
              <a:xfrm flipH="1">
                <a:off x="3957" y="1794"/>
                <a:ext cx="1084" cy="98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grpSp>
        <p:grpSp>
          <p:nvGrpSpPr>
            <p:cNvPr id="49" name="Group 38"/>
            <p:cNvGrpSpPr>
              <a:grpSpLocks/>
            </p:cNvGrpSpPr>
            <p:nvPr/>
          </p:nvGrpSpPr>
          <p:grpSpPr bwMode="auto">
            <a:xfrm>
              <a:off x="3911" y="1797"/>
              <a:ext cx="1138" cy="1251"/>
              <a:chOff x="3911" y="1787"/>
              <a:chExt cx="1138" cy="1251"/>
            </a:xfrm>
          </p:grpSpPr>
          <p:sp>
            <p:nvSpPr>
              <p:cNvPr id="50" name="Oval 39"/>
              <p:cNvSpPr>
                <a:spLocks noChangeArrowheads="1"/>
              </p:cNvSpPr>
              <p:nvPr/>
            </p:nvSpPr>
            <p:spPr bwMode="gray">
              <a:xfrm rot="723406" flipH="1">
                <a:off x="4045" y="2583"/>
                <a:ext cx="975" cy="455"/>
              </a:xfrm>
              <a:prstGeom prst="ellipse">
                <a:avLst/>
              </a:prstGeom>
              <a:solidFill>
                <a:srgbClr val="0F2145">
                  <a:alpha val="30000"/>
                </a:srgbClr>
              </a:solidFill>
              <a:ln w="9525">
                <a:noFill/>
                <a:round/>
                <a:headEnd/>
                <a:tailEnd/>
              </a:ln>
              <a:effectLst/>
            </p:spPr>
            <p:txBody>
              <a:bodyPr wrap="none" anchor="ctr"/>
              <a:lstStyle/>
              <a:p>
                <a:endParaRPr lang="zh-CN" altLang="en-US">
                  <a:solidFill>
                    <a:srgbClr val="0070C0"/>
                  </a:solidFill>
                  <a:latin typeface="黑体" pitchFamily="49" charset="-122"/>
                  <a:ea typeface="黑体" pitchFamily="49" charset="-122"/>
                </a:endParaRPr>
              </a:p>
            </p:txBody>
          </p:sp>
          <p:sp>
            <p:nvSpPr>
              <p:cNvPr id="51" name="Oval 40"/>
              <p:cNvSpPr>
                <a:spLocks noChangeArrowheads="1"/>
              </p:cNvSpPr>
              <p:nvPr/>
            </p:nvSpPr>
            <p:spPr bwMode="gray">
              <a:xfrm flipH="1">
                <a:off x="3911" y="1787"/>
                <a:ext cx="1138" cy="1047"/>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52" name="Oval 41"/>
              <p:cNvSpPr>
                <a:spLocks noChangeArrowheads="1"/>
              </p:cNvSpPr>
              <p:nvPr/>
            </p:nvSpPr>
            <p:spPr bwMode="gray">
              <a:xfrm flipH="1">
                <a:off x="4013" y="1815"/>
                <a:ext cx="964" cy="794"/>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53" name="Text Box 42"/>
              <p:cNvSpPr txBox="1">
                <a:spLocks noChangeArrowheads="1"/>
              </p:cNvSpPr>
              <p:nvPr/>
            </p:nvSpPr>
            <p:spPr bwMode="gray">
              <a:xfrm flipH="1">
                <a:off x="3998" y="1956"/>
                <a:ext cx="929" cy="712"/>
              </a:xfrm>
              <a:prstGeom prst="rect">
                <a:avLst/>
              </a:prstGeom>
              <a:noFill/>
              <a:ln w="9525" algn="ctr">
                <a:noFill/>
                <a:miter lim="800000"/>
                <a:headEnd/>
                <a:tailEnd/>
              </a:ln>
              <a:effectLst/>
            </p:spPr>
            <p:txBody>
              <a:bodyPr wrap="none">
                <a:spAutoFit/>
              </a:bodyPr>
              <a:lstStyle/>
              <a:p>
                <a:pPr algn="ctr"/>
                <a:r>
                  <a:rPr lang="zh-CN" altLang="en-US" sz="2800" b="1" dirty="0" smtClean="0">
                    <a:solidFill>
                      <a:srgbClr val="0070C0"/>
                    </a:solidFill>
                    <a:latin typeface="黑体" pitchFamily="49" charset="-122"/>
                    <a:ea typeface="黑体" pitchFamily="49" charset="-122"/>
                  </a:rPr>
                  <a:t>增强社会</a:t>
                </a:r>
                <a:endParaRPr lang="en-US" altLang="zh-CN" sz="2800" b="1" dirty="0" smtClean="0">
                  <a:solidFill>
                    <a:srgbClr val="0070C0"/>
                  </a:solidFill>
                  <a:latin typeface="黑体" pitchFamily="49" charset="-122"/>
                  <a:ea typeface="黑体" pitchFamily="49" charset="-122"/>
                </a:endParaRPr>
              </a:p>
              <a:p>
                <a:pPr algn="ctr"/>
                <a:r>
                  <a:rPr lang="zh-CN" altLang="en-US" sz="2800" b="1" dirty="0" smtClean="0">
                    <a:solidFill>
                      <a:srgbClr val="0070C0"/>
                    </a:solidFill>
                    <a:latin typeface="黑体" pitchFamily="49" charset="-122"/>
                    <a:ea typeface="黑体" pitchFamily="49" charset="-122"/>
                  </a:rPr>
                  <a:t>管理和公共</a:t>
                </a:r>
                <a:endParaRPr lang="en-US" altLang="zh-CN" sz="2800" b="1" dirty="0" smtClean="0">
                  <a:solidFill>
                    <a:srgbClr val="0070C0"/>
                  </a:solidFill>
                  <a:latin typeface="黑体" pitchFamily="49" charset="-122"/>
                  <a:ea typeface="黑体" pitchFamily="49" charset="-122"/>
                </a:endParaRPr>
              </a:p>
              <a:p>
                <a:pPr algn="ctr"/>
                <a:r>
                  <a:rPr lang="zh-CN" altLang="en-US" sz="2800" b="1" dirty="0" smtClean="0">
                    <a:solidFill>
                      <a:srgbClr val="0070C0"/>
                    </a:solidFill>
                    <a:latin typeface="黑体" pitchFamily="49" charset="-122"/>
                    <a:ea typeface="黑体" pitchFamily="49" charset="-122"/>
                  </a:rPr>
                  <a:t>服务能力</a:t>
                </a:r>
                <a:endParaRPr lang="zh-CN" altLang="en-US" sz="2800" b="1" dirty="0">
                  <a:solidFill>
                    <a:srgbClr val="0070C0"/>
                  </a:solidFill>
                  <a:latin typeface="黑体" pitchFamily="49" charset="-122"/>
                  <a:ea typeface="黑体" pitchFamily="49" charset="-122"/>
                </a:endParaRPr>
              </a:p>
            </p:txBody>
          </p:sp>
        </p:grpSp>
      </p:grpSp>
      <p:grpSp>
        <p:nvGrpSpPr>
          <p:cNvPr id="56" name="Group 20"/>
          <p:cNvGrpSpPr>
            <a:grpSpLocks/>
          </p:cNvGrpSpPr>
          <p:nvPr/>
        </p:nvGrpSpPr>
        <p:grpSpPr bwMode="auto">
          <a:xfrm flipH="1">
            <a:off x="323528" y="3645024"/>
            <a:ext cx="1152525" cy="1150938"/>
            <a:chOff x="657" y="1584"/>
            <a:chExt cx="713" cy="757"/>
          </a:xfrm>
        </p:grpSpPr>
        <p:sp>
          <p:nvSpPr>
            <p:cNvPr id="57" name="Oval 21"/>
            <p:cNvSpPr>
              <a:spLocks noChangeArrowheads="1"/>
            </p:cNvSpPr>
            <p:nvPr/>
          </p:nvSpPr>
          <p:spPr bwMode="gray">
            <a:xfrm>
              <a:off x="677" y="2005"/>
              <a:ext cx="576" cy="336"/>
            </a:xfrm>
            <a:prstGeom prst="ellipse">
              <a:avLst/>
            </a:prstGeom>
            <a:solidFill>
              <a:srgbClr val="0F2145">
                <a:alpha val="30000"/>
              </a:srgbClr>
            </a:solidFill>
            <a:ln w="9525">
              <a:noFill/>
              <a:round/>
              <a:headEnd/>
              <a:tailEnd/>
            </a:ln>
            <a:effectLst/>
          </p:spPr>
          <p:txBody>
            <a:bodyPr wrap="none" anchor="ctr"/>
            <a:lstStyle/>
            <a:p>
              <a:endParaRPr lang="zh-CN" altLang="en-US">
                <a:solidFill>
                  <a:srgbClr val="0070C0"/>
                </a:solidFill>
                <a:latin typeface="黑体" pitchFamily="49" charset="-122"/>
                <a:ea typeface="黑体" pitchFamily="49" charset="-122"/>
              </a:endParaRPr>
            </a:p>
          </p:txBody>
        </p:sp>
        <p:sp>
          <p:nvSpPr>
            <p:cNvPr id="58" name="Oval 22"/>
            <p:cNvSpPr>
              <a:spLocks noChangeArrowheads="1"/>
            </p:cNvSpPr>
            <p:nvPr/>
          </p:nvSpPr>
          <p:spPr bwMode="gray">
            <a:xfrm>
              <a:off x="657" y="1584"/>
              <a:ext cx="713" cy="684"/>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59" name="Oval 23"/>
            <p:cNvSpPr>
              <a:spLocks noChangeArrowheads="1"/>
            </p:cNvSpPr>
            <p:nvPr/>
          </p:nvSpPr>
          <p:spPr bwMode="gray">
            <a:xfrm>
              <a:off x="667" y="1587"/>
              <a:ext cx="696" cy="669"/>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60" name="Oval 24"/>
            <p:cNvSpPr>
              <a:spLocks noChangeArrowheads="1"/>
            </p:cNvSpPr>
            <p:nvPr/>
          </p:nvSpPr>
          <p:spPr bwMode="gray">
            <a:xfrm>
              <a:off x="677" y="1597"/>
              <a:ext cx="662" cy="62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61" name="Oval 25"/>
            <p:cNvSpPr>
              <a:spLocks noChangeArrowheads="1"/>
            </p:cNvSpPr>
            <p:nvPr/>
          </p:nvSpPr>
          <p:spPr bwMode="gray">
            <a:xfrm>
              <a:off x="718" y="1620"/>
              <a:ext cx="590" cy="50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62" name="Text Box 26"/>
            <p:cNvSpPr txBox="1">
              <a:spLocks noChangeArrowheads="1"/>
            </p:cNvSpPr>
            <p:nvPr/>
          </p:nvSpPr>
          <p:spPr bwMode="gray">
            <a:xfrm>
              <a:off x="835" y="1726"/>
              <a:ext cx="402" cy="425"/>
            </a:xfrm>
            <a:prstGeom prst="rect">
              <a:avLst/>
            </a:prstGeom>
            <a:noFill/>
            <a:ln w="9525" algn="ctr">
              <a:noFill/>
              <a:miter lim="800000"/>
              <a:headEnd/>
              <a:tailEnd/>
            </a:ln>
            <a:effectLst/>
          </p:spPr>
          <p:txBody>
            <a:bodyPr wrap="none">
              <a:spAutoFit/>
            </a:bodyPr>
            <a:lstStyle/>
            <a:p>
              <a:pPr algn="ctr"/>
              <a:r>
                <a:rPr lang="zh-CN" altLang="en-US" b="1" dirty="0" smtClean="0">
                  <a:solidFill>
                    <a:srgbClr val="0070C0"/>
                  </a:solidFill>
                  <a:latin typeface="黑体" pitchFamily="49" charset="-122"/>
                  <a:ea typeface="黑体" pitchFamily="49" charset="-122"/>
                </a:rPr>
                <a:t>治安</a:t>
              </a:r>
              <a:endParaRPr lang="en-US" altLang="zh-CN" b="1" dirty="0" smtClean="0">
                <a:solidFill>
                  <a:srgbClr val="0070C0"/>
                </a:solidFill>
                <a:latin typeface="黑体" pitchFamily="49" charset="-122"/>
                <a:ea typeface="黑体" pitchFamily="49" charset="-122"/>
              </a:endParaRPr>
            </a:p>
            <a:p>
              <a:pPr algn="ctr"/>
              <a:r>
                <a:rPr lang="zh-CN" altLang="en-US" b="1" dirty="0" smtClean="0">
                  <a:solidFill>
                    <a:srgbClr val="0070C0"/>
                  </a:solidFill>
                  <a:latin typeface="黑体" pitchFamily="49" charset="-122"/>
                  <a:ea typeface="黑体" pitchFamily="49" charset="-122"/>
                </a:rPr>
                <a:t>保卫</a:t>
              </a:r>
              <a:endParaRPr lang="zh-CN" altLang="en-US" b="1" dirty="0">
                <a:solidFill>
                  <a:srgbClr val="0070C0"/>
                </a:solidFill>
                <a:latin typeface="黑体" pitchFamily="49" charset="-122"/>
                <a:ea typeface="黑体" pitchFamily="49" charset="-122"/>
              </a:endParaRPr>
            </a:p>
          </p:txBody>
        </p:sp>
      </p:grpSp>
      <p:grpSp>
        <p:nvGrpSpPr>
          <p:cNvPr id="63" name="Group 13"/>
          <p:cNvGrpSpPr>
            <a:grpSpLocks/>
          </p:cNvGrpSpPr>
          <p:nvPr/>
        </p:nvGrpSpPr>
        <p:grpSpPr bwMode="auto">
          <a:xfrm flipH="1">
            <a:off x="2483768" y="4869160"/>
            <a:ext cx="1262529" cy="1289050"/>
            <a:chOff x="884" y="2468"/>
            <a:chExt cx="864" cy="1000"/>
          </a:xfrm>
        </p:grpSpPr>
        <p:sp>
          <p:nvSpPr>
            <p:cNvPr id="64" name="Oval 14"/>
            <p:cNvSpPr>
              <a:spLocks noChangeArrowheads="1"/>
            </p:cNvSpPr>
            <p:nvPr/>
          </p:nvSpPr>
          <p:spPr bwMode="gray">
            <a:xfrm rot="-772996">
              <a:off x="932" y="3084"/>
              <a:ext cx="714" cy="384"/>
            </a:xfrm>
            <a:prstGeom prst="ellipse">
              <a:avLst/>
            </a:prstGeom>
            <a:solidFill>
              <a:srgbClr val="0F2145">
                <a:alpha val="30000"/>
              </a:srgbClr>
            </a:solidFill>
            <a:ln w="9525">
              <a:noFill/>
              <a:round/>
              <a:headEnd/>
              <a:tailEnd/>
            </a:ln>
            <a:effectLst/>
          </p:spPr>
          <p:txBody>
            <a:bodyPr wrap="none" anchor="ctr"/>
            <a:lstStyle/>
            <a:p>
              <a:endParaRPr lang="zh-CN" altLang="en-US">
                <a:solidFill>
                  <a:srgbClr val="0070C0"/>
                </a:solidFill>
                <a:latin typeface="黑体" pitchFamily="49" charset="-122"/>
                <a:ea typeface="黑体" pitchFamily="49" charset="-122"/>
              </a:endParaRPr>
            </a:p>
          </p:txBody>
        </p:sp>
        <p:sp>
          <p:nvSpPr>
            <p:cNvPr id="65" name="Oval 15"/>
            <p:cNvSpPr>
              <a:spLocks noChangeArrowheads="1"/>
            </p:cNvSpPr>
            <p:nvPr/>
          </p:nvSpPr>
          <p:spPr bwMode="gray">
            <a:xfrm>
              <a:off x="884" y="2468"/>
              <a:ext cx="864" cy="89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66" name="Oval 16"/>
            <p:cNvSpPr>
              <a:spLocks noChangeArrowheads="1"/>
            </p:cNvSpPr>
            <p:nvPr/>
          </p:nvSpPr>
          <p:spPr bwMode="gray">
            <a:xfrm>
              <a:off x="895" y="2472"/>
              <a:ext cx="843" cy="87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67" name="Oval 17"/>
            <p:cNvSpPr>
              <a:spLocks noChangeArrowheads="1"/>
            </p:cNvSpPr>
            <p:nvPr/>
          </p:nvSpPr>
          <p:spPr bwMode="gray">
            <a:xfrm>
              <a:off x="903" y="2480"/>
              <a:ext cx="802" cy="81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68" name="Oval 18"/>
            <p:cNvSpPr>
              <a:spLocks noChangeArrowheads="1"/>
            </p:cNvSpPr>
            <p:nvPr/>
          </p:nvSpPr>
          <p:spPr bwMode="gray">
            <a:xfrm>
              <a:off x="949" y="2502"/>
              <a:ext cx="713" cy="660"/>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69" name="Text Box 19"/>
            <p:cNvSpPr txBox="1">
              <a:spLocks noChangeArrowheads="1"/>
            </p:cNvSpPr>
            <p:nvPr/>
          </p:nvSpPr>
          <p:spPr bwMode="gray">
            <a:xfrm>
              <a:off x="1035" y="2636"/>
              <a:ext cx="550" cy="645"/>
            </a:xfrm>
            <a:prstGeom prst="rect">
              <a:avLst/>
            </a:prstGeom>
            <a:noFill/>
            <a:ln w="9525" algn="ctr">
              <a:noFill/>
              <a:miter lim="800000"/>
              <a:headEnd/>
              <a:tailEnd/>
            </a:ln>
            <a:effectLst/>
          </p:spPr>
          <p:txBody>
            <a:bodyPr wrap="none">
              <a:spAutoFit/>
            </a:bodyPr>
            <a:lstStyle/>
            <a:p>
              <a:pPr algn="ctr"/>
              <a:r>
                <a:rPr lang="zh-CN" altLang="en-US" sz="2400" b="1" dirty="0" smtClean="0">
                  <a:solidFill>
                    <a:srgbClr val="0070C0"/>
                  </a:solidFill>
                  <a:latin typeface="黑体" pitchFamily="49" charset="-122"/>
                  <a:ea typeface="黑体" pitchFamily="49" charset="-122"/>
                </a:rPr>
                <a:t>计划</a:t>
              </a:r>
              <a:endParaRPr lang="en-US" altLang="zh-CN" sz="2400" b="1" dirty="0" smtClean="0">
                <a:solidFill>
                  <a:srgbClr val="0070C0"/>
                </a:solidFill>
                <a:latin typeface="黑体" pitchFamily="49" charset="-122"/>
                <a:ea typeface="黑体" pitchFamily="49" charset="-122"/>
              </a:endParaRPr>
            </a:p>
            <a:p>
              <a:pPr algn="ctr"/>
              <a:r>
                <a:rPr lang="zh-CN" altLang="en-US" sz="2400" b="1" dirty="0" smtClean="0">
                  <a:solidFill>
                    <a:srgbClr val="0070C0"/>
                  </a:solidFill>
                  <a:latin typeface="黑体" pitchFamily="49" charset="-122"/>
                  <a:ea typeface="黑体" pitchFamily="49" charset="-122"/>
                </a:rPr>
                <a:t>生育</a:t>
              </a:r>
              <a:endParaRPr lang="zh-CN" altLang="en-US" sz="2400" b="1" dirty="0">
                <a:solidFill>
                  <a:srgbClr val="0070C0"/>
                </a:solidFill>
                <a:latin typeface="黑体" pitchFamily="49" charset="-122"/>
                <a:ea typeface="黑体" pitchFamily="49" charset="-122"/>
              </a:endParaRPr>
            </a:p>
          </p:txBody>
        </p:sp>
      </p:grpSp>
      <p:grpSp>
        <p:nvGrpSpPr>
          <p:cNvPr id="70" name="Group 44"/>
          <p:cNvGrpSpPr>
            <a:grpSpLocks/>
          </p:cNvGrpSpPr>
          <p:nvPr/>
        </p:nvGrpSpPr>
        <p:grpSpPr bwMode="auto">
          <a:xfrm>
            <a:off x="5580112" y="4005064"/>
            <a:ext cx="1368602" cy="1584177"/>
            <a:chOff x="2869" y="3203"/>
            <a:chExt cx="886" cy="977"/>
          </a:xfrm>
        </p:grpSpPr>
        <p:sp>
          <p:nvSpPr>
            <p:cNvPr id="71" name="Oval 6"/>
            <p:cNvSpPr>
              <a:spLocks noChangeArrowheads="1"/>
            </p:cNvSpPr>
            <p:nvPr/>
          </p:nvSpPr>
          <p:spPr bwMode="gray">
            <a:xfrm rot="723406" flipH="1">
              <a:off x="3016" y="3838"/>
              <a:ext cx="739" cy="342"/>
            </a:xfrm>
            <a:prstGeom prst="ellipse">
              <a:avLst/>
            </a:prstGeom>
            <a:solidFill>
              <a:srgbClr val="0F2145">
                <a:alpha val="30000"/>
              </a:srgbClr>
            </a:solidFill>
            <a:ln w="9525">
              <a:noFill/>
              <a:round/>
              <a:headEnd/>
              <a:tailEnd/>
            </a:ln>
            <a:effectLst/>
          </p:spPr>
          <p:txBody>
            <a:bodyPr wrap="none" anchor="ctr"/>
            <a:lstStyle/>
            <a:p>
              <a:endParaRPr lang="zh-CN" altLang="en-US">
                <a:solidFill>
                  <a:srgbClr val="0070C0"/>
                </a:solidFill>
                <a:latin typeface="黑体" pitchFamily="49" charset="-122"/>
                <a:ea typeface="黑体" pitchFamily="49" charset="-122"/>
              </a:endParaRPr>
            </a:p>
          </p:txBody>
        </p:sp>
        <p:grpSp>
          <p:nvGrpSpPr>
            <p:cNvPr id="72" name="Group 7"/>
            <p:cNvGrpSpPr>
              <a:grpSpLocks/>
            </p:cNvGrpSpPr>
            <p:nvPr/>
          </p:nvGrpSpPr>
          <p:grpSpPr bwMode="auto">
            <a:xfrm>
              <a:off x="2869" y="3203"/>
              <a:ext cx="876" cy="876"/>
              <a:chOff x="2915" y="2734"/>
              <a:chExt cx="876" cy="876"/>
            </a:xfrm>
          </p:grpSpPr>
          <p:sp>
            <p:nvSpPr>
              <p:cNvPr id="73" name="Oval 8"/>
              <p:cNvSpPr>
                <a:spLocks noChangeArrowheads="1"/>
              </p:cNvSpPr>
              <p:nvPr/>
            </p:nvSpPr>
            <p:spPr bwMode="gray">
              <a:xfrm flipH="1">
                <a:off x="2915" y="2734"/>
                <a:ext cx="876" cy="876"/>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74" name="Oval 9"/>
              <p:cNvSpPr>
                <a:spLocks noChangeArrowheads="1"/>
              </p:cNvSpPr>
              <p:nvPr/>
            </p:nvSpPr>
            <p:spPr bwMode="gray">
              <a:xfrm flipH="1">
                <a:off x="2924" y="2739"/>
                <a:ext cx="857" cy="854"/>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75" name="Oval 10"/>
              <p:cNvSpPr>
                <a:spLocks noChangeArrowheads="1"/>
              </p:cNvSpPr>
              <p:nvPr/>
            </p:nvSpPr>
            <p:spPr bwMode="gray">
              <a:xfrm flipH="1">
                <a:off x="2957" y="2747"/>
                <a:ext cx="815" cy="799"/>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76" name="Oval 11"/>
              <p:cNvSpPr>
                <a:spLocks noChangeArrowheads="1"/>
              </p:cNvSpPr>
              <p:nvPr/>
            </p:nvSpPr>
            <p:spPr bwMode="gray">
              <a:xfrm flipH="1">
                <a:off x="3000" y="2770"/>
                <a:ext cx="724" cy="648"/>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zh-CN" altLang="en-US">
                  <a:solidFill>
                    <a:srgbClr val="0070C0"/>
                  </a:solidFill>
                  <a:latin typeface="黑体" pitchFamily="49" charset="-122"/>
                  <a:ea typeface="黑体" pitchFamily="49" charset="-122"/>
                </a:endParaRPr>
              </a:p>
            </p:txBody>
          </p:sp>
          <p:sp>
            <p:nvSpPr>
              <p:cNvPr id="77" name="Text Box 12"/>
              <p:cNvSpPr txBox="1">
                <a:spLocks noChangeArrowheads="1"/>
              </p:cNvSpPr>
              <p:nvPr/>
            </p:nvSpPr>
            <p:spPr bwMode="gray">
              <a:xfrm flipH="1">
                <a:off x="3038" y="2806"/>
                <a:ext cx="671" cy="683"/>
              </a:xfrm>
              <a:prstGeom prst="rect">
                <a:avLst/>
              </a:prstGeom>
              <a:noFill/>
              <a:ln w="9525" algn="ctr">
                <a:noFill/>
                <a:miter lim="800000"/>
                <a:headEnd/>
                <a:tailEnd/>
              </a:ln>
              <a:effectLst/>
            </p:spPr>
            <p:txBody>
              <a:bodyPr wrap="none">
                <a:spAutoFit/>
              </a:bodyPr>
              <a:lstStyle/>
              <a:p>
                <a:pPr algn="ctr"/>
                <a:r>
                  <a:rPr lang="zh-CN" altLang="en-US" sz="2200" b="1" dirty="0" smtClean="0">
                    <a:solidFill>
                      <a:srgbClr val="0070C0"/>
                    </a:solidFill>
                    <a:latin typeface="黑体" pitchFamily="49" charset="-122"/>
                    <a:ea typeface="黑体" pitchFamily="49" charset="-122"/>
                  </a:rPr>
                  <a:t>老龄、</a:t>
                </a:r>
                <a:endParaRPr lang="en-US" altLang="zh-CN" sz="2200" b="1" dirty="0" smtClean="0">
                  <a:solidFill>
                    <a:srgbClr val="0070C0"/>
                  </a:solidFill>
                  <a:latin typeface="黑体" pitchFamily="49" charset="-122"/>
                  <a:ea typeface="黑体" pitchFamily="49" charset="-122"/>
                </a:endParaRPr>
              </a:p>
              <a:p>
                <a:pPr algn="ctr"/>
                <a:r>
                  <a:rPr lang="zh-CN" altLang="en-US" sz="2200" b="1" dirty="0" smtClean="0">
                    <a:solidFill>
                      <a:srgbClr val="0070C0"/>
                    </a:solidFill>
                    <a:latin typeface="黑体" pitchFamily="49" charset="-122"/>
                    <a:ea typeface="黑体" pitchFamily="49" charset="-122"/>
                  </a:rPr>
                  <a:t>残疾人</a:t>
                </a:r>
                <a:endParaRPr lang="en-US" altLang="zh-CN" sz="2200" b="1" dirty="0" smtClean="0">
                  <a:solidFill>
                    <a:srgbClr val="0070C0"/>
                  </a:solidFill>
                  <a:latin typeface="黑体" pitchFamily="49" charset="-122"/>
                  <a:ea typeface="黑体" pitchFamily="49" charset="-122"/>
                </a:endParaRPr>
              </a:p>
              <a:p>
                <a:pPr algn="ctr"/>
                <a:r>
                  <a:rPr lang="zh-CN" altLang="en-US" sz="2200" b="1" dirty="0" smtClean="0">
                    <a:solidFill>
                      <a:srgbClr val="0070C0"/>
                    </a:solidFill>
                    <a:latin typeface="黑体" pitchFamily="49" charset="-122"/>
                    <a:ea typeface="黑体" pitchFamily="49" charset="-122"/>
                  </a:rPr>
                  <a:t>工 作</a:t>
                </a:r>
                <a:endParaRPr lang="zh-CN" altLang="en-US" sz="2200" b="1" dirty="0">
                  <a:solidFill>
                    <a:srgbClr val="0070C0"/>
                  </a:solidFill>
                  <a:latin typeface="黑体" pitchFamily="49" charset="-122"/>
                  <a:ea typeface="黑体" pitchFamily="49"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par>
                          <p:cTn id="8" fill="hold">
                            <p:stCondLst>
                              <p:cond delay="1000"/>
                            </p:stCondLst>
                            <p:childTnLst>
                              <p:par>
                                <p:cTn id="9" presetID="1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slide(fromLeft)">
                                      <p:cBhvr>
                                        <p:cTn id="11" dur="500"/>
                                        <p:tgtEl>
                                          <p:spTgt spid="47"/>
                                        </p:tgtEl>
                                      </p:cBhvr>
                                    </p:animEffect>
                                  </p:childTnLst>
                                </p:cTn>
                              </p:par>
                            </p:childTnLst>
                          </p:cTn>
                        </p:par>
                        <p:par>
                          <p:cTn id="12" fill="hold">
                            <p:stCondLst>
                              <p:cond delay="1500"/>
                            </p:stCondLst>
                            <p:childTnLst>
                              <p:par>
                                <p:cTn id="13" presetID="1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slide(fromLeft)">
                                      <p:cBhvr>
                                        <p:cTn id="15" dur="500"/>
                                        <p:tgtEl>
                                          <p:spTgt spid="40"/>
                                        </p:tgtEl>
                                      </p:cBhvr>
                                    </p:animEffect>
                                  </p:childTnLst>
                                </p:cTn>
                              </p:par>
                            </p:childTnLst>
                          </p:cTn>
                        </p:par>
                        <p:par>
                          <p:cTn id="16" fill="hold">
                            <p:stCondLst>
                              <p:cond delay="2000"/>
                            </p:stCondLst>
                            <p:childTnLst>
                              <p:par>
                                <p:cTn id="17" presetID="12" presetClass="entr" presetSubtype="8"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slide(fromLeft)">
                                      <p:cBhvr>
                                        <p:cTn id="19" dur="500"/>
                                        <p:tgtEl>
                                          <p:spTgt spid="33"/>
                                        </p:tgtEl>
                                      </p:cBhvr>
                                    </p:animEffect>
                                  </p:childTnLst>
                                </p:cTn>
                              </p:par>
                            </p:childTnLst>
                          </p:cTn>
                        </p:par>
                        <p:par>
                          <p:cTn id="20" fill="hold">
                            <p:stCondLst>
                              <p:cond delay="2500"/>
                            </p:stCondLst>
                            <p:childTnLst>
                              <p:par>
                                <p:cTn id="21" presetID="12" presetClass="entr" presetSubtype="8"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slide(fromLeft)">
                                      <p:cBhvr>
                                        <p:cTn id="23" dur="500"/>
                                        <p:tgtEl>
                                          <p:spTgt spid="56"/>
                                        </p:tgtEl>
                                      </p:cBhvr>
                                    </p:animEffect>
                                  </p:childTnLst>
                                </p:cTn>
                              </p:par>
                            </p:childTnLst>
                          </p:cTn>
                        </p:par>
                        <p:par>
                          <p:cTn id="24" fill="hold">
                            <p:stCondLst>
                              <p:cond delay="3000"/>
                            </p:stCondLst>
                            <p:childTnLst>
                              <p:par>
                                <p:cTn id="25" presetID="12" presetClass="entr" presetSubtype="8"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slide(fromLeft)">
                                      <p:cBhvr>
                                        <p:cTn id="27" dur="500"/>
                                        <p:tgtEl>
                                          <p:spTgt spid="26"/>
                                        </p:tgtEl>
                                      </p:cBhvr>
                                    </p:animEffect>
                                  </p:childTnLst>
                                </p:cTn>
                              </p:par>
                            </p:childTnLst>
                          </p:cTn>
                        </p:par>
                        <p:par>
                          <p:cTn id="28" fill="hold">
                            <p:stCondLst>
                              <p:cond delay="3500"/>
                            </p:stCondLst>
                            <p:childTnLst>
                              <p:par>
                                <p:cTn id="29" presetID="12" presetClass="entr" presetSubtype="8"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slide(fromLeft)">
                                      <p:cBhvr>
                                        <p:cTn id="31" dur="500"/>
                                        <p:tgtEl>
                                          <p:spTgt spid="63"/>
                                        </p:tgtEl>
                                      </p:cBhvr>
                                    </p:animEffect>
                                  </p:childTnLst>
                                </p:cTn>
                              </p:par>
                            </p:childTnLst>
                          </p:cTn>
                        </p:par>
                        <p:par>
                          <p:cTn id="32" fill="hold">
                            <p:stCondLst>
                              <p:cond delay="4000"/>
                            </p:stCondLst>
                            <p:childTnLst>
                              <p:par>
                                <p:cTn id="33" presetID="1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slide(fromLeft)">
                                      <p:cBhvr>
                                        <p:cTn id="35" dur="500"/>
                                        <p:tgtEl>
                                          <p:spTgt spid="18"/>
                                        </p:tgtEl>
                                      </p:cBhvr>
                                    </p:animEffect>
                                  </p:childTnLst>
                                </p:cTn>
                              </p:par>
                            </p:childTnLst>
                          </p:cTn>
                        </p:par>
                        <p:par>
                          <p:cTn id="36" fill="hold">
                            <p:stCondLst>
                              <p:cond delay="4500"/>
                            </p:stCondLst>
                            <p:childTnLst>
                              <p:par>
                                <p:cTn id="37" presetID="12" presetClass="entr" presetSubtype="8"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slide(fromLeft)">
                                      <p:cBhvr>
                                        <p:cTn id="3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36512" y="1239143"/>
            <a:ext cx="8352928"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（三）深化基层政权和社区建设，健全社区自治服务功能</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251520" y="1844824"/>
            <a:ext cx="3240360" cy="645349"/>
          </a:xfrm>
          <a:prstGeom prst="roundRect">
            <a:avLst>
              <a:gd name="adj" fmla="val 3701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2</a:t>
            </a:r>
            <a:r>
              <a:rPr lang="zh-CN" altLang="zh-CN" b="1" dirty="0" smtClean="0"/>
              <a:t>、拓展延伸基层民主自治</a:t>
            </a:r>
            <a:endParaRPr lang="zh-CN" altLang="en-US" dirty="0">
              <a:latin typeface="+mn-ea"/>
            </a:endParaRPr>
          </a:p>
        </p:txBody>
      </p:sp>
      <p:sp>
        <p:nvSpPr>
          <p:cNvPr id="50177" name="Rectangle 1"/>
          <p:cNvSpPr>
            <a:spLocks noChangeArrowheads="1"/>
          </p:cNvSpPr>
          <p:nvPr/>
        </p:nvSpPr>
        <p:spPr bwMode="auto">
          <a:xfrm>
            <a:off x="683568" y="2643182"/>
            <a:ext cx="7812360" cy="18668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98463" algn="just" defTabSz="914400" rtl="0" eaLnBrk="1" fontAlgn="base" latinLnBrk="0" hangingPunct="1">
              <a:lnSpc>
                <a:spcPct val="150000"/>
              </a:lnSpc>
              <a:spcBef>
                <a:spcPct val="0"/>
              </a:spcBef>
              <a:spcAft>
                <a:spcPct val="0"/>
              </a:spcAft>
              <a:buClr>
                <a:srgbClr val="00B050"/>
              </a:buClr>
              <a:buSzTx/>
              <a:buFont typeface="Wingdings" pitchFamily="2" charset="2"/>
              <a:buChar char="Ø"/>
              <a:tabLst/>
            </a:pPr>
            <a:r>
              <a:rPr kumimoji="0" lang="en-US" altLang="zh-CN" sz="2000"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 </a:t>
            </a:r>
            <a:r>
              <a:rPr kumimoji="0" lang="zh-CN" sz="2000"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依法组织城区居民委员会换届选举，实行社区居委会直接选举。</a:t>
            </a:r>
            <a:endParaRPr kumimoji="0" lang="en-US" altLang="zh-CN" sz="2000"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398463" algn="just" defTabSz="914400" rtl="0" eaLnBrk="1" fontAlgn="base" latinLnBrk="0" hangingPunct="1">
              <a:lnSpc>
                <a:spcPct val="150000"/>
              </a:lnSpc>
              <a:spcBef>
                <a:spcPct val="0"/>
              </a:spcBef>
              <a:spcAft>
                <a:spcPct val="0"/>
              </a:spcAft>
              <a:buClr>
                <a:srgbClr val="00B050"/>
              </a:buClr>
              <a:buSzTx/>
              <a:buFont typeface="Wingdings" pitchFamily="2" charset="2"/>
              <a:buChar char="Ø"/>
              <a:tabLst/>
            </a:pPr>
            <a:r>
              <a:rPr kumimoji="0" lang="en-US" altLang="zh-CN" sz="2000"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 </a:t>
            </a:r>
            <a:r>
              <a:rPr kumimoji="0" lang="zh-CN" sz="2000"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创新民主制度，丰富民主形式，积极开展楼院门栋居民自治的社区居委会组织体系新格局。</a:t>
            </a:r>
            <a:endParaRPr kumimoji="0" lang="en-US" altLang="zh-CN" sz="2000"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endParaRPr>
          </a:p>
          <a:p>
            <a:pPr marL="0" marR="0" lvl="0" indent="398463" algn="just" defTabSz="914400" rtl="0" eaLnBrk="1" fontAlgn="base" latinLnBrk="0" hangingPunct="1">
              <a:lnSpc>
                <a:spcPct val="150000"/>
              </a:lnSpc>
              <a:spcBef>
                <a:spcPct val="0"/>
              </a:spcBef>
              <a:spcAft>
                <a:spcPct val="0"/>
              </a:spcAft>
              <a:buClr>
                <a:srgbClr val="00B050"/>
              </a:buClr>
              <a:buSzTx/>
              <a:buFont typeface="Wingdings" pitchFamily="2" charset="2"/>
              <a:buChar char="Ø"/>
              <a:tabLst/>
            </a:pPr>
            <a:r>
              <a:rPr kumimoji="0" lang="zh-CN" sz="2000"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积极探索和逐步完善社区网格化管理机制。</a:t>
            </a:r>
            <a:endParaRPr kumimoji="0" lang="zh-CN" sz="2000"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pic>
        <p:nvPicPr>
          <p:cNvPr id="24578" name="Picture 2" descr="http://www.nihaohs.com/qzlx/Up/day_140417/20140417111617473.jpg"/>
          <p:cNvPicPr>
            <a:picLocks noChangeAspect="1" noChangeArrowheads="1"/>
          </p:cNvPicPr>
          <p:nvPr/>
        </p:nvPicPr>
        <p:blipFill>
          <a:blip r:embed="rId3" cstate="print"/>
          <a:srcRect/>
          <a:stretch>
            <a:fillRect/>
          </a:stretch>
        </p:blipFill>
        <p:spPr bwMode="auto">
          <a:xfrm>
            <a:off x="1000100" y="4572008"/>
            <a:ext cx="3593521" cy="1986369"/>
          </a:xfrm>
          <a:prstGeom prst="rect">
            <a:avLst/>
          </a:prstGeom>
          <a:ln>
            <a:noFill/>
          </a:ln>
          <a:effectLst>
            <a:softEdge rad="112500"/>
          </a:effectLst>
        </p:spPr>
      </p:pic>
      <p:pic>
        <p:nvPicPr>
          <p:cNvPr id="24580" name="Picture 4" descr="http://ctdsb.cnhubei.com/ctsb/20140718/m_B01_6.jpg"/>
          <p:cNvPicPr>
            <a:picLocks noChangeAspect="1" noChangeArrowheads="1"/>
          </p:cNvPicPr>
          <p:nvPr/>
        </p:nvPicPr>
        <p:blipFill>
          <a:blip r:embed="rId4" cstate="print"/>
          <a:srcRect/>
          <a:stretch>
            <a:fillRect/>
          </a:stretch>
        </p:blipFill>
        <p:spPr bwMode="auto">
          <a:xfrm>
            <a:off x="6173964" y="4071942"/>
            <a:ext cx="2470002" cy="166687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0177">
                                            <p:txEl>
                                              <p:pRg st="0" end="0"/>
                                            </p:txEl>
                                          </p:spTgt>
                                        </p:tgtEl>
                                        <p:attrNameLst>
                                          <p:attrName>style.visibility</p:attrName>
                                        </p:attrNameLst>
                                      </p:cBhvr>
                                      <p:to>
                                        <p:strVal val="visible"/>
                                      </p:to>
                                    </p:set>
                                    <p:animEffect transition="in" filter="slide(fromBottom)">
                                      <p:cBhvr>
                                        <p:cTn id="11" dur="1000"/>
                                        <p:tgtEl>
                                          <p:spTgt spid="5017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50177">
                                            <p:txEl>
                                              <p:pRg st="1" end="1"/>
                                            </p:txEl>
                                          </p:spTgt>
                                        </p:tgtEl>
                                        <p:attrNameLst>
                                          <p:attrName>style.visibility</p:attrName>
                                        </p:attrNameLst>
                                      </p:cBhvr>
                                      <p:to>
                                        <p:strVal val="visible"/>
                                      </p:to>
                                    </p:set>
                                    <p:animEffect transition="in" filter="slide(fromBottom)">
                                      <p:cBhvr>
                                        <p:cTn id="15" dur="1000"/>
                                        <p:tgtEl>
                                          <p:spTgt spid="50177">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50177">
                                            <p:txEl>
                                              <p:pRg st="2" end="2"/>
                                            </p:txEl>
                                          </p:spTgt>
                                        </p:tgtEl>
                                        <p:attrNameLst>
                                          <p:attrName>style.visibility</p:attrName>
                                        </p:attrNameLst>
                                      </p:cBhvr>
                                      <p:to>
                                        <p:strVal val="visible"/>
                                      </p:to>
                                    </p:set>
                                    <p:animEffect transition="in" filter="slide(fromBottom)">
                                      <p:cBhvr>
                                        <p:cTn id="19" dur="1000"/>
                                        <p:tgtEl>
                                          <p:spTgt spid="50177">
                                            <p:txEl>
                                              <p:pRg st="2" end="2"/>
                                            </p:txEl>
                                          </p:spTgt>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24580"/>
                                        </p:tgtEl>
                                        <p:attrNameLst>
                                          <p:attrName>style.visibility</p:attrName>
                                        </p:attrNameLst>
                                      </p:cBhvr>
                                      <p:to>
                                        <p:strVal val="visible"/>
                                      </p:to>
                                    </p:set>
                                    <p:animEffect transition="in" filter="dissolve">
                                      <p:cBhvr>
                                        <p:cTn id="23" dur="1000"/>
                                        <p:tgtEl>
                                          <p:spTgt spid="24580"/>
                                        </p:tgtEl>
                                      </p:cBhvr>
                                    </p:animEffect>
                                  </p:childTnLst>
                                </p:cTn>
                              </p:par>
                              <p:par>
                                <p:cTn id="24" presetID="9" presetClass="entr" presetSubtype="0" fill="hold" nodeType="withEffect">
                                  <p:stCondLst>
                                    <p:cond delay="0"/>
                                  </p:stCondLst>
                                  <p:childTnLst>
                                    <p:set>
                                      <p:cBhvr>
                                        <p:cTn id="25" dur="1" fill="hold">
                                          <p:stCondLst>
                                            <p:cond delay="0"/>
                                          </p:stCondLst>
                                        </p:cTn>
                                        <p:tgtEl>
                                          <p:spTgt spid="24578"/>
                                        </p:tgtEl>
                                        <p:attrNameLst>
                                          <p:attrName>style.visibility</p:attrName>
                                        </p:attrNameLst>
                                      </p:cBhvr>
                                      <p:to>
                                        <p:strVal val="visible"/>
                                      </p:to>
                                    </p:set>
                                    <p:animEffect transition="in" filter="dissolve">
                                      <p:cBhvr>
                                        <p:cTn id="26"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017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51520" y="1210689"/>
            <a:ext cx="6984776" cy="40011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000" b="1" dirty="0" smtClean="0">
                <a:latin typeface="Times New Roman" pitchFamily="18" charset="0"/>
                <a:ea typeface="宋体" pitchFamily="2" charset="-122"/>
                <a:cs typeface="楷体_GB2312"/>
              </a:rPr>
              <a:t>（三）深化基层政权和社区建设，健全社区自治服务功能</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251520" y="1844824"/>
            <a:ext cx="2736304" cy="645349"/>
          </a:xfrm>
          <a:prstGeom prst="roundRect">
            <a:avLst>
              <a:gd name="adj" fmla="val 3701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3</a:t>
            </a:r>
            <a:r>
              <a:rPr lang="zh-CN" altLang="en-US" b="1" dirty="0" smtClean="0"/>
              <a:t>、深化居务党务公开</a:t>
            </a:r>
            <a:endParaRPr lang="zh-CN" altLang="en-US" dirty="0">
              <a:latin typeface="+mn-ea"/>
            </a:endParaRPr>
          </a:p>
        </p:txBody>
      </p:sp>
      <p:sp>
        <p:nvSpPr>
          <p:cNvPr id="50177" name="Rectangle 1"/>
          <p:cNvSpPr>
            <a:spLocks noChangeArrowheads="1"/>
          </p:cNvSpPr>
          <p:nvPr/>
        </p:nvSpPr>
        <p:spPr bwMode="auto">
          <a:xfrm>
            <a:off x="3635896" y="1963100"/>
            <a:ext cx="4824536" cy="21048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98463" algn="just" fontAlgn="base">
              <a:lnSpc>
                <a:spcPct val="150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cs typeface="华文仿宋" pitchFamily="2" charset="-122"/>
              </a:rPr>
              <a:t>探索建立社区事务民主监督机制，切实保障群众知情权、参与权、表达权、监督权。</a:t>
            </a:r>
            <a:endParaRPr lang="en-US" altLang="zh-CN" dirty="0" smtClean="0">
              <a:latin typeface="黑体" pitchFamily="49" charset="-122"/>
              <a:ea typeface="黑体" pitchFamily="49" charset="-122"/>
              <a:cs typeface="华文仿宋" pitchFamily="2" charset="-122"/>
            </a:endParaRPr>
          </a:p>
          <a:p>
            <a:pPr lvl="0" indent="398463" algn="just" fontAlgn="base">
              <a:lnSpc>
                <a:spcPct val="150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cs typeface="华文仿宋" pitchFamily="2" charset="-122"/>
              </a:rPr>
              <a:t>实行社区工作“准入制”。</a:t>
            </a:r>
            <a:endParaRPr lang="en-US" altLang="zh-CN" dirty="0" smtClean="0">
              <a:latin typeface="黑体" pitchFamily="49" charset="-122"/>
              <a:ea typeface="黑体" pitchFamily="49" charset="-122"/>
              <a:cs typeface="华文仿宋" pitchFamily="2" charset="-122"/>
            </a:endParaRPr>
          </a:p>
          <a:p>
            <a:pPr lvl="0" indent="398463" algn="just" fontAlgn="base">
              <a:lnSpc>
                <a:spcPct val="150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cs typeface="华文仿宋" pitchFamily="2" charset="-122"/>
              </a:rPr>
              <a:t>制定政府购买社区服务以及其他社会服务的范围。</a:t>
            </a:r>
            <a:endParaRPr kumimoji="0" lang="zh-CN"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pic>
        <p:nvPicPr>
          <p:cNvPr id="12293" name="Picture 5" descr="I:\44\低保公示栏.JPG"/>
          <p:cNvPicPr>
            <a:picLocks noChangeAspect="1" noChangeArrowheads="1"/>
          </p:cNvPicPr>
          <p:nvPr/>
        </p:nvPicPr>
        <p:blipFill>
          <a:blip r:embed="rId3" cstate="print">
            <a:lum contrast="30000"/>
          </a:blip>
          <a:srcRect t="15470" b="15972"/>
          <a:stretch>
            <a:fillRect/>
          </a:stretch>
        </p:blipFill>
        <p:spPr bwMode="auto">
          <a:xfrm>
            <a:off x="1835696" y="4581128"/>
            <a:ext cx="3781168" cy="1944216"/>
          </a:xfrm>
          <a:prstGeom prst="rect">
            <a:avLst/>
          </a:prstGeom>
          <a:ln w="76200">
            <a:solidFill>
              <a:srgbClr val="FBBDC7"/>
            </a:solidFill>
          </a:ln>
          <a:effectLst>
            <a:outerShdw blurRad="190500" algn="tl" rotWithShape="0">
              <a:srgbClr val="000000">
                <a:alpha val="70000"/>
              </a:srgbClr>
            </a:outerShdw>
          </a:effectLst>
        </p:spPr>
      </p:pic>
      <p:pic>
        <p:nvPicPr>
          <p:cNvPr id="12290" name="Picture 2" descr="I:\44\民政惠民政策公示.JPG"/>
          <p:cNvPicPr>
            <a:picLocks noChangeAspect="1" noChangeArrowheads="1"/>
          </p:cNvPicPr>
          <p:nvPr/>
        </p:nvPicPr>
        <p:blipFill>
          <a:blip r:embed="rId4" cstate="print"/>
          <a:stretch>
            <a:fillRect/>
          </a:stretch>
        </p:blipFill>
        <p:spPr bwMode="auto">
          <a:xfrm>
            <a:off x="411436" y="2780928"/>
            <a:ext cx="2920527" cy="1592091"/>
          </a:xfrm>
          <a:prstGeom prst="rect">
            <a:avLst/>
          </a:prstGeom>
          <a:ln w="76200">
            <a:solidFill>
              <a:srgbClr val="FBBDC7"/>
            </a:solidFill>
          </a:ln>
          <a:effectLst>
            <a:outerShdw blurRad="190500" algn="tl" rotWithShape="0">
              <a:srgbClr val="000000">
                <a:alpha val="70000"/>
              </a:srgbClr>
            </a:outerShdw>
          </a:effectLst>
        </p:spPr>
      </p:pic>
      <p:pic>
        <p:nvPicPr>
          <p:cNvPr id="12291" name="Picture 3" descr="I:\44\综治工作公示.JPG"/>
          <p:cNvPicPr>
            <a:picLocks noChangeAspect="1" noChangeArrowheads="1"/>
          </p:cNvPicPr>
          <p:nvPr/>
        </p:nvPicPr>
        <p:blipFill>
          <a:blip r:embed="rId5" cstate="print">
            <a:lum contrast="30000"/>
          </a:blip>
          <a:srcRect/>
          <a:stretch>
            <a:fillRect/>
          </a:stretch>
        </p:blipFill>
        <p:spPr bwMode="auto">
          <a:xfrm>
            <a:off x="6084168" y="3933056"/>
            <a:ext cx="2424269" cy="1818202"/>
          </a:xfrm>
          <a:prstGeom prst="rect">
            <a:avLst/>
          </a:prstGeom>
          <a:ln w="76200">
            <a:solidFill>
              <a:srgbClr val="FBBDC7"/>
            </a:solidFill>
          </a:ln>
          <a:effectLst>
            <a:outerShdw blurRad="190500" algn="tl" rotWithShape="0">
              <a:srgbClr val="000000">
                <a:alpha val="70000"/>
              </a:srgbClr>
            </a:outerShdw>
          </a:effectLst>
        </p:spPr>
      </p:pic>
      <p:sp>
        <p:nvSpPr>
          <p:cNvPr id="12" name="Rectangle 1"/>
          <p:cNvSpPr>
            <a:spLocks noChangeArrowheads="1"/>
          </p:cNvSpPr>
          <p:nvPr/>
        </p:nvSpPr>
        <p:spPr bwMode="auto">
          <a:xfrm>
            <a:off x="-36512" y="1239143"/>
            <a:ext cx="8352928"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（三）深化基层政权和社区建设，健全社区自治服务功能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0177">
                                            <p:txEl>
                                              <p:pRg st="0" end="0"/>
                                            </p:txEl>
                                          </p:spTgt>
                                        </p:tgtEl>
                                        <p:attrNameLst>
                                          <p:attrName>style.visibility</p:attrName>
                                        </p:attrNameLst>
                                      </p:cBhvr>
                                      <p:to>
                                        <p:strVal val="visible"/>
                                      </p:to>
                                    </p:set>
                                    <p:animEffect transition="in" filter="slide(fromBottom)">
                                      <p:cBhvr>
                                        <p:cTn id="11" dur="1000"/>
                                        <p:tgtEl>
                                          <p:spTgt spid="5017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50177">
                                            <p:txEl>
                                              <p:pRg st="1" end="1"/>
                                            </p:txEl>
                                          </p:spTgt>
                                        </p:tgtEl>
                                        <p:attrNameLst>
                                          <p:attrName>style.visibility</p:attrName>
                                        </p:attrNameLst>
                                      </p:cBhvr>
                                      <p:to>
                                        <p:strVal val="visible"/>
                                      </p:to>
                                    </p:set>
                                    <p:animEffect transition="in" filter="slide(fromBottom)">
                                      <p:cBhvr>
                                        <p:cTn id="15" dur="1000"/>
                                        <p:tgtEl>
                                          <p:spTgt spid="50177">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50177">
                                            <p:txEl>
                                              <p:pRg st="2" end="2"/>
                                            </p:txEl>
                                          </p:spTgt>
                                        </p:tgtEl>
                                        <p:attrNameLst>
                                          <p:attrName>style.visibility</p:attrName>
                                        </p:attrNameLst>
                                      </p:cBhvr>
                                      <p:to>
                                        <p:strVal val="visible"/>
                                      </p:to>
                                    </p:set>
                                    <p:animEffect transition="in" filter="slide(fromBottom)">
                                      <p:cBhvr>
                                        <p:cTn id="19" dur="1000"/>
                                        <p:tgtEl>
                                          <p:spTgt spid="50177">
                                            <p:txEl>
                                              <p:pRg st="2" end="2"/>
                                            </p:txEl>
                                          </p:spTgt>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12290"/>
                                        </p:tgtEl>
                                        <p:attrNameLst>
                                          <p:attrName>style.visibility</p:attrName>
                                        </p:attrNameLst>
                                      </p:cBhvr>
                                      <p:to>
                                        <p:strVal val="visible"/>
                                      </p:to>
                                    </p:set>
                                    <p:animEffect transition="in" filter="dissolve">
                                      <p:cBhvr>
                                        <p:cTn id="23" dur="1000"/>
                                        <p:tgtEl>
                                          <p:spTgt spid="12290"/>
                                        </p:tgtEl>
                                      </p:cBhvr>
                                    </p:animEffect>
                                  </p:childTnLst>
                                </p:cTn>
                              </p:par>
                              <p:par>
                                <p:cTn id="24" presetID="9" presetClass="entr" presetSubtype="0" fill="hold" nodeType="withEffect">
                                  <p:stCondLst>
                                    <p:cond delay="0"/>
                                  </p:stCondLst>
                                  <p:childTnLst>
                                    <p:set>
                                      <p:cBhvr>
                                        <p:cTn id="25" dur="1" fill="hold">
                                          <p:stCondLst>
                                            <p:cond delay="0"/>
                                          </p:stCondLst>
                                        </p:cTn>
                                        <p:tgtEl>
                                          <p:spTgt spid="12293"/>
                                        </p:tgtEl>
                                        <p:attrNameLst>
                                          <p:attrName>style.visibility</p:attrName>
                                        </p:attrNameLst>
                                      </p:cBhvr>
                                      <p:to>
                                        <p:strVal val="visible"/>
                                      </p:to>
                                    </p:set>
                                    <p:animEffect transition="in" filter="dissolve">
                                      <p:cBhvr>
                                        <p:cTn id="26" dur="1000"/>
                                        <p:tgtEl>
                                          <p:spTgt spid="12293"/>
                                        </p:tgtEl>
                                      </p:cBhvr>
                                    </p:animEffect>
                                  </p:childTnLst>
                                </p:cTn>
                              </p:par>
                              <p:par>
                                <p:cTn id="27" presetID="9" presetClass="entr" presetSubtype="0" fill="hold" nodeType="withEffect">
                                  <p:stCondLst>
                                    <p:cond delay="0"/>
                                  </p:stCondLst>
                                  <p:childTnLst>
                                    <p:set>
                                      <p:cBhvr>
                                        <p:cTn id="28" dur="1" fill="hold">
                                          <p:stCondLst>
                                            <p:cond delay="0"/>
                                          </p:stCondLst>
                                        </p:cTn>
                                        <p:tgtEl>
                                          <p:spTgt spid="12291"/>
                                        </p:tgtEl>
                                        <p:attrNameLst>
                                          <p:attrName>style.visibility</p:attrName>
                                        </p:attrNameLst>
                                      </p:cBhvr>
                                      <p:to>
                                        <p:strVal val="visible"/>
                                      </p:to>
                                    </p:set>
                                    <p:animEffect transition="in" filter="dissolve">
                                      <p:cBhvr>
                                        <p:cTn id="29"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017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251520" y="1844824"/>
            <a:ext cx="3168352" cy="645349"/>
          </a:xfrm>
          <a:prstGeom prst="roundRect">
            <a:avLst>
              <a:gd name="adj" fmla="val 3701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4</a:t>
            </a:r>
            <a:r>
              <a:rPr lang="zh-CN" altLang="zh-CN" b="1" dirty="0" smtClean="0"/>
              <a:t>、构筑社区公共服务平台</a:t>
            </a:r>
            <a:endParaRPr lang="zh-CN" altLang="en-US" dirty="0">
              <a:latin typeface="+mn-ea"/>
            </a:endParaRPr>
          </a:p>
        </p:txBody>
      </p:sp>
      <p:sp>
        <p:nvSpPr>
          <p:cNvPr id="50177" name="Rectangle 1"/>
          <p:cNvSpPr>
            <a:spLocks noChangeArrowheads="1"/>
          </p:cNvSpPr>
          <p:nvPr/>
        </p:nvSpPr>
        <p:spPr bwMode="auto">
          <a:xfrm>
            <a:off x="395536" y="2996952"/>
            <a:ext cx="3240360" cy="18668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98463" algn="just" fontAlgn="base">
              <a:lnSpc>
                <a:spcPct val="150000"/>
              </a:lnSpc>
              <a:spcBef>
                <a:spcPct val="0"/>
              </a:spcBef>
              <a:spcAft>
                <a:spcPct val="0"/>
              </a:spcAft>
              <a:buClr>
                <a:srgbClr val="00B050"/>
              </a:buClr>
              <a:buFont typeface="Wingdings" pitchFamily="2" charset="2"/>
              <a:buChar char="Ø"/>
            </a:pPr>
            <a:r>
              <a:rPr lang="zh-CN" altLang="en-US" sz="2000" dirty="0" smtClean="0">
                <a:latin typeface="黑体" pitchFamily="49" charset="-122"/>
                <a:ea typeface="黑体" pitchFamily="49" charset="-122"/>
                <a:cs typeface="华文仿宋" pitchFamily="2" charset="-122"/>
              </a:rPr>
              <a:t> 加强社区公共服务站改造升级，力争在“十三五”末，全面完成社区公共服务站改造升级。</a:t>
            </a:r>
          </a:p>
        </p:txBody>
      </p:sp>
      <p:pic>
        <p:nvPicPr>
          <p:cNvPr id="62466" name="Picture 2" descr="f:\program files\360se6\User Data\temp\143652416.jpg"/>
          <p:cNvPicPr>
            <a:picLocks noChangeAspect="1" noChangeArrowheads="1"/>
          </p:cNvPicPr>
          <p:nvPr/>
        </p:nvPicPr>
        <p:blipFill>
          <a:blip r:embed="rId3" cstate="print">
            <a:clrChange>
              <a:clrFrom>
                <a:srgbClr val="FFFFFF"/>
              </a:clrFrom>
              <a:clrTo>
                <a:srgbClr val="FFFFFF">
                  <a:alpha val="0"/>
                </a:srgbClr>
              </a:clrTo>
            </a:clrChange>
            <a:lum bright="-10000" contrast="10000"/>
          </a:blip>
          <a:srcRect/>
          <a:stretch>
            <a:fillRect/>
          </a:stretch>
        </p:blipFill>
        <p:spPr bwMode="auto">
          <a:xfrm>
            <a:off x="3779912" y="2276872"/>
            <a:ext cx="4824536" cy="4102145"/>
          </a:xfrm>
          <a:prstGeom prst="rect">
            <a:avLst/>
          </a:prstGeom>
          <a:noFill/>
        </p:spPr>
      </p:pic>
      <p:sp>
        <p:nvSpPr>
          <p:cNvPr id="8" name="Rectangle 1"/>
          <p:cNvSpPr>
            <a:spLocks noChangeArrowheads="1"/>
          </p:cNvSpPr>
          <p:nvPr/>
        </p:nvSpPr>
        <p:spPr bwMode="auto">
          <a:xfrm>
            <a:off x="-36512" y="1239143"/>
            <a:ext cx="8352928"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（三）深化基层政权和社区建设，健全社区自治服务功能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0177"/>
                                        </p:tgtEl>
                                        <p:attrNameLst>
                                          <p:attrName>style.visibility</p:attrName>
                                        </p:attrNameLst>
                                      </p:cBhvr>
                                      <p:to>
                                        <p:strVal val="visible"/>
                                      </p:to>
                                    </p:set>
                                    <p:animEffect transition="in" filter="slide(fromBottom)">
                                      <p:cBhvr>
                                        <p:cTn id="11" dur="1000"/>
                                        <p:tgtEl>
                                          <p:spTgt spid="50177"/>
                                        </p:tgtEl>
                                      </p:cBhvr>
                                    </p:animEffect>
                                  </p:childTnLst>
                                </p:cTn>
                              </p:par>
                            </p:childTnLst>
                          </p:cTn>
                        </p:par>
                        <p:par>
                          <p:cTn id="12" fill="hold">
                            <p:stCondLst>
                              <p:cond delay="2000"/>
                            </p:stCondLst>
                            <p:childTnLst>
                              <p:par>
                                <p:cTn id="13" presetID="21" presetClass="entr" presetSubtype="4" fill="hold" nodeType="afterEffect">
                                  <p:stCondLst>
                                    <p:cond delay="0"/>
                                  </p:stCondLst>
                                  <p:childTnLst>
                                    <p:set>
                                      <p:cBhvr>
                                        <p:cTn id="14" dur="1" fill="hold">
                                          <p:stCondLst>
                                            <p:cond delay="0"/>
                                          </p:stCondLst>
                                        </p:cTn>
                                        <p:tgtEl>
                                          <p:spTgt spid="62466"/>
                                        </p:tgtEl>
                                        <p:attrNameLst>
                                          <p:attrName>style.visibility</p:attrName>
                                        </p:attrNameLst>
                                      </p:cBhvr>
                                      <p:to>
                                        <p:strVal val="visible"/>
                                      </p:to>
                                    </p:set>
                                    <p:animEffect transition="in" filter="wheel(4)">
                                      <p:cBhvr>
                                        <p:cTn id="15" dur="1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017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251520" y="1844824"/>
            <a:ext cx="5256584" cy="645349"/>
          </a:xfrm>
          <a:prstGeom prst="roundRect">
            <a:avLst>
              <a:gd name="adj" fmla="val 3701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t>5</a:t>
            </a:r>
            <a:r>
              <a:rPr lang="zh-CN" altLang="zh-CN" b="1" dirty="0" smtClean="0"/>
              <a:t>、加强社区工作者队伍的职业化和专业化建设</a:t>
            </a:r>
            <a:endParaRPr lang="zh-CN" altLang="en-US" dirty="0">
              <a:latin typeface="+mn-ea"/>
            </a:endParaRPr>
          </a:p>
        </p:txBody>
      </p:sp>
      <p:sp>
        <p:nvSpPr>
          <p:cNvPr id="50177" name="Rectangle 1"/>
          <p:cNvSpPr>
            <a:spLocks noChangeArrowheads="1"/>
          </p:cNvSpPr>
          <p:nvPr/>
        </p:nvSpPr>
        <p:spPr bwMode="auto">
          <a:xfrm>
            <a:off x="4929190" y="2643182"/>
            <a:ext cx="3851920" cy="30008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98463" algn="just" fontAlgn="base">
              <a:lnSpc>
                <a:spcPct val="150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cs typeface="华文仿宋" pitchFamily="2" charset="-122"/>
              </a:rPr>
              <a:t>建立健全社工教育培训、职业资质、实务督导、考核评估、薪酬待遇和表彰奖励等制度。</a:t>
            </a:r>
            <a:endParaRPr lang="en-US" altLang="zh-CN" dirty="0" smtClean="0">
              <a:latin typeface="黑体" pitchFamily="49" charset="-122"/>
              <a:ea typeface="黑体" pitchFamily="49" charset="-122"/>
              <a:cs typeface="华文仿宋" pitchFamily="2" charset="-122"/>
            </a:endParaRPr>
          </a:p>
          <a:p>
            <a:pPr lvl="0" indent="398463" algn="just" fontAlgn="base">
              <a:lnSpc>
                <a:spcPct val="150000"/>
              </a:lnSpc>
              <a:spcBef>
                <a:spcPct val="0"/>
              </a:spcBef>
              <a:spcAft>
                <a:spcPct val="0"/>
              </a:spcAft>
              <a:buClr>
                <a:srgbClr val="00B050"/>
              </a:buClr>
              <a:buFont typeface="Wingdings" pitchFamily="2" charset="2"/>
              <a:buChar char="Ø"/>
            </a:pPr>
            <a:r>
              <a:rPr lang="zh-CN" altLang="en-US" dirty="0" smtClean="0">
                <a:latin typeface="黑体" pitchFamily="49" charset="-122"/>
                <a:ea typeface="黑体" pitchFamily="49" charset="-122"/>
                <a:cs typeface="华文仿宋" pitchFamily="2" charset="-122"/>
              </a:rPr>
              <a:t>大力开展社会工作宣传，普及社工专业理念，弘扬社工职业精神，打造社工职业文化，提升全社会对社会工作的认识、认知和认同。</a:t>
            </a:r>
          </a:p>
        </p:txBody>
      </p:sp>
      <p:pic>
        <p:nvPicPr>
          <p:cNvPr id="64514" name="Picture 2" descr="f:\program files\360se6\User Data\temp\W020130627388760290445.jpg"/>
          <p:cNvPicPr>
            <a:picLocks noChangeAspect="1" noChangeArrowheads="1"/>
          </p:cNvPicPr>
          <p:nvPr/>
        </p:nvPicPr>
        <p:blipFill>
          <a:blip r:embed="rId3" cstate="print"/>
          <a:srcRect/>
          <a:stretch>
            <a:fillRect/>
          </a:stretch>
        </p:blipFill>
        <p:spPr bwMode="auto">
          <a:xfrm>
            <a:off x="611560" y="2924944"/>
            <a:ext cx="3810000" cy="2705100"/>
          </a:xfrm>
          <a:prstGeom prst="roundRect">
            <a:avLst/>
          </a:prstGeom>
          <a:ln>
            <a:noFill/>
          </a:ln>
          <a:effectLst>
            <a:outerShdw blurRad="190500" algn="tl" rotWithShape="0">
              <a:srgbClr val="000000">
                <a:alpha val="70000"/>
              </a:srgbClr>
            </a:outerShdw>
          </a:effectLst>
        </p:spPr>
      </p:pic>
      <p:sp>
        <p:nvSpPr>
          <p:cNvPr id="8" name="Rectangle 1"/>
          <p:cNvSpPr>
            <a:spLocks noChangeArrowheads="1"/>
          </p:cNvSpPr>
          <p:nvPr/>
        </p:nvSpPr>
        <p:spPr bwMode="auto">
          <a:xfrm>
            <a:off x="-36512" y="1239143"/>
            <a:ext cx="8352928"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（三）深化基层政权和社区建设，健全社区自治服务功能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0177">
                                            <p:txEl>
                                              <p:pRg st="0" end="0"/>
                                            </p:txEl>
                                          </p:spTgt>
                                        </p:tgtEl>
                                        <p:attrNameLst>
                                          <p:attrName>style.visibility</p:attrName>
                                        </p:attrNameLst>
                                      </p:cBhvr>
                                      <p:to>
                                        <p:strVal val="visible"/>
                                      </p:to>
                                    </p:set>
                                    <p:animEffect transition="in" filter="slide(fromBottom)">
                                      <p:cBhvr>
                                        <p:cTn id="11" dur="1000"/>
                                        <p:tgtEl>
                                          <p:spTgt spid="5017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50177">
                                            <p:txEl>
                                              <p:pRg st="1" end="1"/>
                                            </p:txEl>
                                          </p:spTgt>
                                        </p:tgtEl>
                                        <p:attrNameLst>
                                          <p:attrName>style.visibility</p:attrName>
                                        </p:attrNameLst>
                                      </p:cBhvr>
                                      <p:to>
                                        <p:strVal val="visible"/>
                                      </p:to>
                                    </p:set>
                                    <p:animEffect transition="in" filter="slide(fromBottom)">
                                      <p:cBhvr>
                                        <p:cTn id="15" dur="1000"/>
                                        <p:tgtEl>
                                          <p:spTgt spid="50177">
                                            <p:txEl>
                                              <p:pRg st="1" end="1"/>
                                            </p:txEl>
                                          </p:spTgt>
                                        </p:tgtEl>
                                      </p:cBhvr>
                                    </p:animEffect>
                                  </p:childTnLst>
                                </p:cTn>
                              </p:par>
                            </p:childTnLst>
                          </p:cTn>
                        </p:par>
                        <p:par>
                          <p:cTn id="16" fill="hold">
                            <p:stCondLst>
                              <p:cond delay="3000"/>
                            </p:stCondLst>
                            <p:childTnLst>
                              <p:par>
                                <p:cTn id="17" presetID="12" presetClass="entr" presetSubtype="4" fill="hold" nodeType="afterEffect">
                                  <p:stCondLst>
                                    <p:cond delay="0"/>
                                  </p:stCondLst>
                                  <p:childTnLst>
                                    <p:set>
                                      <p:cBhvr>
                                        <p:cTn id="18" dur="1" fill="hold">
                                          <p:stCondLst>
                                            <p:cond delay="0"/>
                                          </p:stCondLst>
                                        </p:cTn>
                                        <p:tgtEl>
                                          <p:spTgt spid="64514"/>
                                        </p:tgtEl>
                                        <p:attrNameLst>
                                          <p:attrName>style.visibility</p:attrName>
                                        </p:attrNameLst>
                                      </p:cBhvr>
                                      <p:to>
                                        <p:strVal val="visible"/>
                                      </p:to>
                                    </p:set>
                                    <p:animEffect transition="in" filter="slide(fromBottom)">
                                      <p:cBhvr>
                                        <p:cTn id="19" dur="10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0177"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1237983"/>
            <a:ext cx="7668344" cy="461665"/>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（四）进一步完善社会救助体系和防灾减灾工作体系</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50177" name="Rectangle 1"/>
          <p:cNvSpPr>
            <a:spLocks noChangeArrowheads="1"/>
          </p:cNvSpPr>
          <p:nvPr/>
        </p:nvSpPr>
        <p:spPr bwMode="auto">
          <a:xfrm>
            <a:off x="539552" y="1700808"/>
            <a:ext cx="8136904" cy="1338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98463" algn="just" fontAlgn="base">
              <a:lnSpc>
                <a:spcPct val="150000"/>
              </a:lnSpc>
              <a:spcBef>
                <a:spcPct val="0"/>
              </a:spcBef>
              <a:spcAft>
                <a:spcPct val="0"/>
              </a:spcAft>
              <a:buClr>
                <a:schemeClr val="accent4">
                  <a:lumMod val="75000"/>
                </a:schemeClr>
              </a:buClr>
            </a:pPr>
            <a:r>
              <a:rPr lang="zh-CN" altLang="en-US" dirty="0" smtClean="0">
                <a:latin typeface="黑体" pitchFamily="49" charset="-122"/>
                <a:ea typeface="黑体" pitchFamily="49" charset="-122"/>
                <a:cs typeface="华文仿宋" pitchFamily="2" charset="-122"/>
              </a:rPr>
              <a:t>以完善居民最低生活保障制度为基础，从保障困难群众的基本生活逐步转向满足多样性基本需求，从物质救助为主逐步转向兼顾提供更多社会服务，努力推动社会救助制度逐步从生存型向预防、生存、发展全过程干预模式转变。</a:t>
            </a:r>
          </a:p>
        </p:txBody>
      </p:sp>
      <p:pic>
        <p:nvPicPr>
          <p:cNvPr id="16385" name="Picture 1" descr="C:\Users\Administrator\Desktop\20130618103656771.jpg"/>
          <p:cNvPicPr>
            <a:picLocks noChangeAspect="1" noChangeArrowheads="1"/>
          </p:cNvPicPr>
          <p:nvPr/>
        </p:nvPicPr>
        <p:blipFill>
          <a:blip r:embed="rId3" cstate="print"/>
          <a:srcRect/>
          <a:stretch>
            <a:fillRect/>
          </a:stretch>
        </p:blipFill>
        <p:spPr bwMode="auto">
          <a:xfrm>
            <a:off x="6012160" y="3212976"/>
            <a:ext cx="2144684" cy="2473077"/>
          </a:xfrm>
          <a:prstGeom prst="rect">
            <a:avLst/>
          </a:prstGeom>
          <a:ln>
            <a:noFill/>
          </a:ln>
          <a:effectLst>
            <a:outerShdw blurRad="190500" algn="tl" rotWithShape="0">
              <a:srgbClr val="000000">
                <a:alpha val="70000"/>
              </a:srgbClr>
            </a:outerShdw>
          </a:effectLst>
        </p:spPr>
      </p:pic>
      <p:pic>
        <p:nvPicPr>
          <p:cNvPr id="16387" name="Picture 3" descr="f:\program files\360se6\User Data\temp\20135914120455.jpg"/>
          <p:cNvPicPr>
            <a:picLocks noChangeAspect="1" noChangeArrowheads="1"/>
          </p:cNvPicPr>
          <p:nvPr/>
        </p:nvPicPr>
        <p:blipFill>
          <a:blip r:embed="rId4" cstate="print"/>
          <a:srcRect b="5748"/>
          <a:stretch>
            <a:fillRect/>
          </a:stretch>
        </p:blipFill>
        <p:spPr bwMode="auto">
          <a:xfrm>
            <a:off x="539552" y="4149080"/>
            <a:ext cx="4896544" cy="2307545"/>
          </a:xfrm>
          <a:prstGeom prst="rect">
            <a:avLst/>
          </a:prstGeom>
          <a:ln>
            <a:noFill/>
          </a:ln>
          <a:effectLst>
            <a:outerShdw blurRad="190500" algn="tl" rotWithShape="0">
              <a:srgbClr val="000000">
                <a:alpha val="70000"/>
              </a:srgbClr>
            </a:outerShdw>
          </a:effectLst>
        </p:spPr>
      </p:pic>
      <p:sp>
        <p:nvSpPr>
          <p:cNvPr id="8" name="矩形 7"/>
          <p:cNvSpPr/>
          <p:nvPr/>
        </p:nvSpPr>
        <p:spPr>
          <a:xfrm>
            <a:off x="504056" y="3068960"/>
            <a:ext cx="4572000" cy="858377"/>
          </a:xfrm>
          <a:prstGeom prst="rect">
            <a:avLst/>
          </a:prstGeom>
        </p:spPr>
        <p:txBody>
          <a:bodyPr>
            <a:spAutoFit/>
          </a:bodyPr>
          <a:lstStyle/>
          <a:p>
            <a:pPr lvl="0" indent="398463" algn="just" fontAlgn="base">
              <a:lnSpc>
                <a:spcPct val="150000"/>
              </a:lnSpc>
              <a:spcBef>
                <a:spcPct val="0"/>
              </a:spcBef>
              <a:spcAft>
                <a:spcPct val="0"/>
              </a:spcAft>
              <a:buClr>
                <a:schemeClr val="accent4">
                  <a:lumMod val="75000"/>
                </a:schemeClr>
              </a:buClr>
            </a:pPr>
            <a:r>
              <a:rPr lang="zh-CN" altLang="en-US" dirty="0" smtClean="0">
                <a:latin typeface="黑体" pitchFamily="49" charset="-122"/>
                <a:ea typeface="黑体" pitchFamily="49" charset="-122"/>
                <a:cs typeface="华文仿宋" pitchFamily="2" charset="-122"/>
              </a:rPr>
              <a:t> 聚焦社区防灾减灾，建立符合国家要求的民政防灾减灾工作体系。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0177"/>
                                        </p:tgtEl>
                                        <p:attrNameLst>
                                          <p:attrName>style.visibility</p:attrName>
                                        </p:attrNameLst>
                                      </p:cBhvr>
                                      <p:to>
                                        <p:strVal val="visible"/>
                                      </p:to>
                                    </p:set>
                                    <p:animEffect transition="in" filter="slide(fromBottom)">
                                      <p:cBhvr>
                                        <p:cTn id="7" dur="1000"/>
                                        <p:tgtEl>
                                          <p:spTgt spid="5017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Bottom)">
                                      <p:cBhvr>
                                        <p:cTn id="11" dur="1000"/>
                                        <p:tgtEl>
                                          <p:spTgt spid="8"/>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6387"/>
                                        </p:tgtEl>
                                        <p:attrNameLst>
                                          <p:attrName>style.visibility</p:attrName>
                                        </p:attrNameLst>
                                      </p:cBhvr>
                                      <p:to>
                                        <p:strVal val="visible"/>
                                      </p:to>
                                    </p:set>
                                    <p:animEffect transition="in" filter="dissolve">
                                      <p:cBhvr>
                                        <p:cTn id="15" dur="1000"/>
                                        <p:tgtEl>
                                          <p:spTgt spid="16387"/>
                                        </p:tgtEl>
                                      </p:cBhvr>
                                    </p:animEffect>
                                  </p:childTnLst>
                                </p:cTn>
                              </p:par>
                              <p:par>
                                <p:cTn id="16" presetID="9" presetClass="entr" presetSubtype="0" fill="hold" nodeType="withEffect">
                                  <p:stCondLst>
                                    <p:cond delay="0"/>
                                  </p:stCondLst>
                                  <p:childTnLst>
                                    <p:set>
                                      <p:cBhvr>
                                        <p:cTn id="17" dur="1" fill="hold">
                                          <p:stCondLst>
                                            <p:cond delay="0"/>
                                          </p:stCondLst>
                                        </p:cTn>
                                        <p:tgtEl>
                                          <p:spTgt spid="16385"/>
                                        </p:tgtEl>
                                        <p:attrNameLst>
                                          <p:attrName>style.visibility</p:attrName>
                                        </p:attrNameLst>
                                      </p:cBhvr>
                                      <p:to>
                                        <p:strVal val="visible"/>
                                      </p:to>
                                    </p:set>
                                    <p:animEffect transition="in" filter="dissolve">
                                      <p:cBhvr>
                                        <p:cTn id="18" dur="1000"/>
                                        <p:tgtEl>
                                          <p:spTgt spid="16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矩形 5"/>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圆角矩形 6"/>
          <p:cNvSpPr/>
          <p:nvPr/>
        </p:nvSpPr>
        <p:spPr>
          <a:xfrm>
            <a:off x="251520" y="1844824"/>
            <a:ext cx="3384376" cy="645349"/>
          </a:xfrm>
          <a:prstGeom prst="roundRect">
            <a:avLst>
              <a:gd name="adj" fmla="val 37010"/>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 1</a:t>
            </a:r>
            <a:r>
              <a:rPr lang="zh-CN" altLang="zh-CN" b="1" dirty="0" smtClean="0"/>
              <a:t>、建立健全社会救助体系</a:t>
            </a:r>
            <a:endParaRPr lang="zh-CN" altLang="en-US" dirty="0">
              <a:latin typeface="+mn-ea"/>
            </a:endParaRPr>
          </a:p>
        </p:txBody>
      </p:sp>
      <p:sp>
        <p:nvSpPr>
          <p:cNvPr id="50177" name="Rectangle 1"/>
          <p:cNvSpPr>
            <a:spLocks noChangeArrowheads="1"/>
          </p:cNvSpPr>
          <p:nvPr/>
        </p:nvSpPr>
        <p:spPr bwMode="auto">
          <a:xfrm>
            <a:off x="683568" y="2708920"/>
            <a:ext cx="7776864"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Clr>
                <a:srgbClr val="00B050"/>
              </a:buClr>
              <a:buFont typeface="Wingdings" pitchFamily="2" charset="2"/>
              <a:buChar char="Ø"/>
            </a:pPr>
            <a:r>
              <a:rPr lang="en-US" altLang="zh-CN" dirty="0" smtClean="0">
                <a:latin typeface="黑体" pitchFamily="49" charset="-122"/>
                <a:ea typeface="黑体" pitchFamily="49" charset="-122"/>
              </a:rPr>
              <a:t> </a:t>
            </a:r>
            <a:r>
              <a:rPr lang="zh-CN" altLang="zh-CN" dirty="0" smtClean="0">
                <a:latin typeface="黑体" pitchFamily="49" charset="-122"/>
                <a:ea typeface="黑体" pitchFamily="49" charset="-122"/>
              </a:rPr>
              <a:t>紧扣“改善民生、保障民生”这一主线，坚持“托底线、救急难、可持续”的工作要求，逐步构建救助范围全覆盖、操作程序明确规范、困难群众应保尽保、救助水平逐年提高的安全网。</a:t>
            </a:r>
            <a:endParaRPr lang="en-US" altLang="zh-CN" dirty="0" smtClean="0">
              <a:latin typeface="黑体" pitchFamily="49" charset="-122"/>
              <a:ea typeface="黑体" pitchFamily="49" charset="-122"/>
            </a:endParaRPr>
          </a:p>
          <a:p>
            <a:pPr>
              <a:buClr>
                <a:srgbClr val="00B050"/>
              </a:buClr>
              <a:buFont typeface="Wingdings" pitchFamily="2" charset="2"/>
              <a:buChar char="Ø"/>
            </a:pPr>
            <a:endParaRPr lang="en-US" altLang="zh-CN" dirty="0" smtClean="0">
              <a:latin typeface="黑体" pitchFamily="49" charset="-122"/>
              <a:ea typeface="黑体" pitchFamily="49" charset="-122"/>
            </a:endParaRPr>
          </a:p>
          <a:p>
            <a:pPr>
              <a:buClr>
                <a:srgbClr val="00B050"/>
              </a:buClr>
              <a:buFont typeface="Wingdings" pitchFamily="2" charset="2"/>
              <a:buChar char="Ø"/>
            </a:pPr>
            <a:r>
              <a:rPr lang="zh-CN" altLang="zh-CN" dirty="0" smtClean="0">
                <a:latin typeface="黑体" pitchFamily="49" charset="-122"/>
                <a:ea typeface="黑体" pitchFamily="49" charset="-122"/>
              </a:rPr>
              <a:t>积极协调建立由民政部门牵头的社会救助部门联席会议制度，统筹做好最低生活保障与医疗、教育、住房等其他社会救助政策协调发展和有效衔接。</a:t>
            </a:r>
            <a:endParaRPr lang="en-US" altLang="zh-CN" dirty="0" smtClean="0">
              <a:latin typeface="黑体" pitchFamily="49" charset="-122"/>
              <a:ea typeface="黑体" pitchFamily="49" charset="-122"/>
            </a:endParaRPr>
          </a:p>
          <a:p>
            <a:pPr>
              <a:buClr>
                <a:srgbClr val="00B050"/>
              </a:buClr>
            </a:pPr>
            <a:endParaRPr lang="en-US" altLang="zh-CN" dirty="0" smtClean="0">
              <a:latin typeface="黑体" pitchFamily="49" charset="-122"/>
              <a:ea typeface="黑体" pitchFamily="49" charset="-122"/>
            </a:endParaRPr>
          </a:p>
          <a:p>
            <a:pPr>
              <a:buClr>
                <a:srgbClr val="00B050"/>
              </a:buClr>
              <a:buFont typeface="Wingdings" pitchFamily="2" charset="2"/>
              <a:buChar char="Ø"/>
            </a:pPr>
            <a:r>
              <a:rPr lang="zh-CN" altLang="zh-CN" dirty="0" smtClean="0">
                <a:latin typeface="黑体" pitchFamily="49" charset="-122"/>
                <a:ea typeface="黑体" pitchFamily="49" charset="-122"/>
              </a:rPr>
              <a:t>加快推进跨部门、多层次、信息共享的救助申请家庭经济状况核对机制建设，不断提高社会救助工作的准确性、科学性。</a:t>
            </a:r>
            <a:endParaRPr lang="en-US" altLang="zh-CN" dirty="0" smtClean="0">
              <a:latin typeface="黑体" pitchFamily="49" charset="-122"/>
              <a:ea typeface="黑体" pitchFamily="49" charset="-122"/>
            </a:endParaRPr>
          </a:p>
          <a:p>
            <a:pPr>
              <a:buClr>
                <a:srgbClr val="00B050"/>
              </a:buClr>
            </a:pPr>
            <a:endParaRPr lang="en-US" altLang="zh-CN" dirty="0" smtClean="0">
              <a:latin typeface="黑体" pitchFamily="49" charset="-122"/>
              <a:ea typeface="黑体" pitchFamily="49" charset="-122"/>
            </a:endParaRPr>
          </a:p>
          <a:p>
            <a:pPr>
              <a:buClr>
                <a:srgbClr val="00B050"/>
              </a:buClr>
              <a:buFont typeface="Wingdings" pitchFamily="2" charset="2"/>
              <a:buChar char="Ø"/>
            </a:pPr>
            <a:r>
              <a:rPr lang="zh-CN" altLang="zh-CN" dirty="0" smtClean="0">
                <a:latin typeface="黑体" pitchFamily="49" charset="-122"/>
                <a:ea typeface="黑体" pitchFamily="49" charset="-122"/>
              </a:rPr>
              <a:t>完善社会监督机制和投诉举报核查制度，健全内部监管机制，强化管理责任，严格责任追究，防止各种违法违规现象发生。</a:t>
            </a:r>
            <a:endParaRPr lang="zh-CN" altLang="zh-CN" dirty="0">
              <a:latin typeface="黑体" pitchFamily="49" charset="-122"/>
              <a:ea typeface="黑体" pitchFamily="49" charset="-122"/>
            </a:endParaRPr>
          </a:p>
        </p:txBody>
      </p:sp>
      <p:sp>
        <p:nvSpPr>
          <p:cNvPr id="11" name="Rectangle 1"/>
          <p:cNvSpPr>
            <a:spLocks noChangeArrowheads="1"/>
          </p:cNvSpPr>
          <p:nvPr/>
        </p:nvSpPr>
        <p:spPr bwMode="auto">
          <a:xfrm>
            <a:off x="0" y="1237983"/>
            <a:ext cx="7668344" cy="461665"/>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（四）进一步完善社会救助体系和防灾减灾工作体系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0177">
                                            <p:txEl>
                                              <p:pRg st="0" end="0"/>
                                            </p:txEl>
                                          </p:spTgt>
                                        </p:tgtEl>
                                        <p:attrNameLst>
                                          <p:attrName>style.visibility</p:attrName>
                                        </p:attrNameLst>
                                      </p:cBhvr>
                                      <p:to>
                                        <p:strVal val="visible"/>
                                      </p:to>
                                    </p:set>
                                    <p:animEffect transition="in" filter="slide(fromBottom)">
                                      <p:cBhvr>
                                        <p:cTn id="11" dur="1000"/>
                                        <p:tgtEl>
                                          <p:spTgt spid="5017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50177">
                                            <p:txEl>
                                              <p:pRg st="2" end="2"/>
                                            </p:txEl>
                                          </p:spTgt>
                                        </p:tgtEl>
                                        <p:attrNameLst>
                                          <p:attrName>style.visibility</p:attrName>
                                        </p:attrNameLst>
                                      </p:cBhvr>
                                      <p:to>
                                        <p:strVal val="visible"/>
                                      </p:to>
                                    </p:set>
                                    <p:animEffect transition="in" filter="slide(fromBottom)">
                                      <p:cBhvr>
                                        <p:cTn id="15" dur="1000"/>
                                        <p:tgtEl>
                                          <p:spTgt spid="50177">
                                            <p:txEl>
                                              <p:pRg st="2" end="2"/>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50177">
                                            <p:txEl>
                                              <p:pRg st="4" end="4"/>
                                            </p:txEl>
                                          </p:spTgt>
                                        </p:tgtEl>
                                        <p:attrNameLst>
                                          <p:attrName>style.visibility</p:attrName>
                                        </p:attrNameLst>
                                      </p:cBhvr>
                                      <p:to>
                                        <p:strVal val="visible"/>
                                      </p:to>
                                    </p:set>
                                    <p:animEffect transition="in" filter="slide(fromBottom)">
                                      <p:cBhvr>
                                        <p:cTn id="19" dur="1000"/>
                                        <p:tgtEl>
                                          <p:spTgt spid="50177">
                                            <p:txEl>
                                              <p:pRg st="4" end="4"/>
                                            </p:txEl>
                                          </p:spTgt>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50177">
                                            <p:txEl>
                                              <p:pRg st="6" end="6"/>
                                            </p:txEl>
                                          </p:spTgt>
                                        </p:tgtEl>
                                        <p:attrNameLst>
                                          <p:attrName>style.visibility</p:attrName>
                                        </p:attrNameLst>
                                      </p:cBhvr>
                                      <p:to>
                                        <p:strVal val="visible"/>
                                      </p:to>
                                    </p:set>
                                    <p:animEffect transition="in" filter="slide(fromBottom)">
                                      <p:cBhvr>
                                        <p:cTn id="23" dur="1000"/>
                                        <p:tgtEl>
                                          <p:spTgt spid="501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0177"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772816"/>
            <a:ext cx="2736304" cy="645349"/>
          </a:xfrm>
          <a:prstGeom prst="roundRect">
            <a:avLst>
              <a:gd name="adj" fmla="val 37010"/>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2</a:t>
            </a:r>
            <a:r>
              <a:rPr lang="zh-CN" altLang="en-US" b="1" dirty="0" smtClean="0"/>
              <a:t>、完善城市低保工作</a:t>
            </a:r>
            <a:endParaRPr lang="zh-CN" altLang="en-US" dirty="0">
              <a:latin typeface="+mn-ea"/>
            </a:endParaRPr>
          </a:p>
        </p:txBody>
      </p:sp>
      <p:sp>
        <p:nvSpPr>
          <p:cNvPr id="9" name="矩形 8"/>
          <p:cNvSpPr/>
          <p:nvPr/>
        </p:nvSpPr>
        <p:spPr>
          <a:xfrm>
            <a:off x="395536" y="2471985"/>
            <a:ext cx="8496944" cy="3693319"/>
          </a:xfrm>
          <a:prstGeom prst="rect">
            <a:avLst/>
          </a:prstGeom>
        </p:spPr>
        <p:txBody>
          <a:bodyPr wrap="square">
            <a:spAutoFit/>
          </a:bodyPr>
          <a:lstStyle/>
          <a:p>
            <a:pPr>
              <a:buClr>
                <a:srgbClr val="00B050"/>
              </a:buClr>
              <a:buFont typeface="Wingdings" pitchFamily="2" charset="2"/>
              <a:buChar char="Ø"/>
            </a:pPr>
            <a:r>
              <a:rPr lang="zh-CN" altLang="zh-CN" dirty="0" smtClean="0">
                <a:latin typeface="黑体" pitchFamily="49" charset="-122"/>
                <a:ea typeface="黑体" pitchFamily="49" charset="-122"/>
              </a:rPr>
              <a:t>认真贯彻落实国务院《社会救助暂行办法》和省政府《关于研究社会救助工作的纪要》精神中规定“两个不低于”的要求。</a:t>
            </a:r>
            <a:endParaRPr lang="en-US" altLang="zh-CN" dirty="0" smtClean="0">
              <a:latin typeface="黑体" pitchFamily="49" charset="-122"/>
              <a:ea typeface="黑体" pitchFamily="49" charset="-122"/>
            </a:endParaRPr>
          </a:p>
          <a:p>
            <a:pPr>
              <a:buClr>
                <a:srgbClr val="00B050"/>
              </a:buClr>
              <a:buFont typeface="Wingdings" pitchFamily="2" charset="2"/>
              <a:buChar char="Ø"/>
            </a:pPr>
            <a:endParaRPr lang="en-US" altLang="zh-CN" dirty="0" smtClean="0">
              <a:latin typeface="黑体" pitchFamily="49" charset="-122"/>
              <a:ea typeface="黑体" pitchFamily="49" charset="-122"/>
            </a:endParaRPr>
          </a:p>
          <a:p>
            <a:pPr>
              <a:buClr>
                <a:srgbClr val="00B050"/>
              </a:buClr>
              <a:buFont typeface="Wingdings" pitchFamily="2" charset="2"/>
              <a:buChar char="Ø"/>
            </a:pPr>
            <a:r>
              <a:rPr lang="zh-CN" altLang="zh-CN" dirty="0" smtClean="0">
                <a:latin typeface="黑体" pitchFamily="49" charset="-122"/>
                <a:ea typeface="黑体" pitchFamily="49" charset="-122"/>
              </a:rPr>
              <a:t>健全和完善工作制度，创新救助操作程序，加强低保经办人员和国家机关、事业单位工作人员近亲属享受低保备案工作，加大对未按规定备案的通报处理力度。</a:t>
            </a:r>
            <a:endParaRPr lang="en-US" altLang="zh-CN" dirty="0" smtClean="0">
              <a:latin typeface="黑体" pitchFamily="49" charset="-122"/>
              <a:ea typeface="黑体" pitchFamily="49" charset="-122"/>
            </a:endParaRPr>
          </a:p>
          <a:p>
            <a:pPr>
              <a:buClr>
                <a:srgbClr val="00B050"/>
              </a:buClr>
              <a:buFont typeface="Wingdings" pitchFamily="2" charset="2"/>
              <a:buChar char="Ø"/>
            </a:pPr>
            <a:endParaRPr lang="en-US" altLang="zh-CN" dirty="0" smtClean="0">
              <a:latin typeface="黑体" pitchFamily="49" charset="-122"/>
              <a:ea typeface="黑体" pitchFamily="49" charset="-122"/>
            </a:endParaRPr>
          </a:p>
          <a:p>
            <a:pPr>
              <a:buClr>
                <a:srgbClr val="00B050"/>
              </a:buClr>
              <a:buFont typeface="Wingdings" pitchFamily="2" charset="2"/>
              <a:buChar char="Ø"/>
            </a:pPr>
            <a:r>
              <a:rPr lang="zh-CN" altLang="zh-CN" dirty="0" smtClean="0">
                <a:latin typeface="黑体" pitchFamily="49" charset="-122"/>
                <a:ea typeface="黑体" pitchFamily="49" charset="-122"/>
              </a:rPr>
              <a:t>切实解决好工作人员在实际操作中自由裁量权较大的问题，变人治为法治，用制度管人、管事，从源头上扼制人情保、关系保的发生。</a:t>
            </a:r>
            <a:endParaRPr lang="en-US" altLang="zh-CN" dirty="0" smtClean="0">
              <a:latin typeface="黑体" pitchFamily="49" charset="-122"/>
              <a:ea typeface="黑体" pitchFamily="49" charset="-122"/>
            </a:endParaRPr>
          </a:p>
          <a:p>
            <a:pPr>
              <a:buClr>
                <a:srgbClr val="00B050"/>
              </a:buClr>
              <a:buFont typeface="Wingdings" pitchFamily="2" charset="2"/>
              <a:buChar char="Ø"/>
            </a:pPr>
            <a:endParaRPr lang="en-US" altLang="zh-CN" dirty="0" smtClean="0">
              <a:latin typeface="黑体" pitchFamily="49" charset="-122"/>
              <a:ea typeface="黑体" pitchFamily="49" charset="-122"/>
            </a:endParaRPr>
          </a:p>
          <a:p>
            <a:pPr>
              <a:buClr>
                <a:srgbClr val="00B050"/>
              </a:buClr>
              <a:buFont typeface="Wingdings" pitchFamily="2" charset="2"/>
              <a:buChar char="Ø"/>
            </a:pPr>
            <a:r>
              <a:rPr lang="zh-CN" altLang="zh-CN" dirty="0" smtClean="0">
                <a:latin typeface="黑体" pitchFamily="49" charset="-122"/>
                <a:ea typeface="黑体" pitchFamily="49" charset="-122"/>
              </a:rPr>
              <a:t>加强社会救助资金监管，确保资金安全。</a:t>
            </a:r>
            <a:endParaRPr lang="en-US" altLang="zh-CN" dirty="0" smtClean="0">
              <a:latin typeface="黑体" pitchFamily="49" charset="-122"/>
              <a:ea typeface="黑体" pitchFamily="49" charset="-122"/>
            </a:endParaRPr>
          </a:p>
          <a:p>
            <a:pPr>
              <a:buClr>
                <a:srgbClr val="00B050"/>
              </a:buClr>
              <a:buFont typeface="Wingdings" pitchFamily="2" charset="2"/>
              <a:buChar char="Ø"/>
            </a:pPr>
            <a:endParaRPr lang="en-US" altLang="zh-CN" dirty="0" smtClean="0">
              <a:latin typeface="黑体" pitchFamily="49" charset="-122"/>
              <a:ea typeface="黑体" pitchFamily="49" charset="-122"/>
            </a:endParaRPr>
          </a:p>
          <a:p>
            <a:pPr>
              <a:buClr>
                <a:srgbClr val="00B050"/>
              </a:buClr>
              <a:buFont typeface="Wingdings" pitchFamily="2" charset="2"/>
              <a:buChar char="Ø"/>
            </a:pPr>
            <a:r>
              <a:rPr lang="zh-CN" altLang="zh-CN" dirty="0" smtClean="0">
                <a:latin typeface="黑体" pitchFamily="49" charset="-122"/>
                <a:ea typeface="黑体" pitchFamily="49" charset="-122"/>
              </a:rPr>
              <a:t>建立健全保障标准和补助水平自然增长机制，适时调整城市低保标准，切实提高城市救助对象补助水平，在更深层次更高水平上，满足救助对象基本需求。</a:t>
            </a:r>
            <a:endParaRPr lang="zh-CN" altLang="en-US" dirty="0">
              <a:latin typeface="黑体" pitchFamily="49" charset="-122"/>
              <a:ea typeface="黑体" pitchFamily="49" charset="-122"/>
            </a:endParaRPr>
          </a:p>
        </p:txBody>
      </p:sp>
      <p:sp>
        <p:nvSpPr>
          <p:cNvPr id="7" name="Rectangle 1"/>
          <p:cNvSpPr>
            <a:spLocks noChangeArrowheads="1"/>
          </p:cNvSpPr>
          <p:nvPr/>
        </p:nvSpPr>
        <p:spPr bwMode="auto">
          <a:xfrm>
            <a:off x="0" y="1237983"/>
            <a:ext cx="7668344" cy="461665"/>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（四）进一步完善社会救助体系和防灾减灾工作体系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slide(fromBottom)">
                                      <p:cBhvr>
                                        <p:cTn id="11" dur="1000"/>
                                        <p:tgtEl>
                                          <p:spTgt spid="9">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slide(fromBottom)">
                                      <p:cBhvr>
                                        <p:cTn id="15" dur="1000"/>
                                        <p:tgtEl>
                                          <p:spTgt spid="9">
                                            <p:txEl>
                                              <p:pRg st="2" end="2"/>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slide(fromBottom)">
                                      <p:cBhvr>
                                        <p:cTn id="19" dur="1000"/>
                                        <p:tgtEl>
                                          <p:spTgt spid="9">
                                            <p:txEl>
                                              <p:pRg st="4" end="4"/>
                                            </p:txEl>
                                          </p:spTgt>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slide(fromBottom)">
                                      <p:cBhvr>
                                        <p:cTn id="23" dur="1000"/>
                                        <p:tgtEl>
                                          <p:spTgt spid="9">
                                            <p:txEl>
                                              <p:pRg st="6" end="6"/>
                                            </p:txEl>
                                          </p:spTgt>
                                        </p:tgtEl>
                                      </p:cBhvr>
                                    </p:animEffect>
                                  </p:childTnLst>
                                </p:cTn>
                              </p:par>
                            </p:childTnLst>
                          </p:cTn>
                        </p:par>
                        <p:par>
                          <p:cTn id="24" fill="hold">
                            <p:stCondLst>
                              <p:cond delay="5000"/>
                            </p:stCondLst>
                            <p:childTnLst>
                              <p:par>
                                <p:cTn id="25" presetID="12" presetClass="entr" presetSubtype="4" fill="hold" grpId="0" nodeType="after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slide(fromBottom)">
                                      <p:cBhvr>
                                        <p:cTn id="27" dur="1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3528392" cy="645349"/>
          </a:xfrm>
          <a:prstGeom prst="roundRect">
            <a:avLst>
              <a:gd name="adj" fmla="val 37010"/>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3</a:t>
            </a:r>
            <a:r>
              <a:rPr lang="zh-CN" altLang="en-US" b="1" dirty="0" smtClean="0"/>
              <a:t>、着力解决“支出型”贫困</a:t>
            </a:r>
            <a:endParaRPr lang="zh-CN" altLang="en-US" dirty="0">
              <a:latin typeface="+mn-ea"/>
            </a:endParaRPr>
          </a:p>
        </p:txBody>
      </p:sp>
      <p:sp>
        <p:nvSpPr>
          <p:cNvPr id="9" name="矩形 8"/>
          <p:cNvSpPr/>
          <p:nvPr/>
        </p:nvSpPr>
        <p:spPr>
          <a:xfrm>
            <a:off x="3143240" y="2843843"/>
            <a:ext cx="5300092" cy="2299669"/>
          </a:xfrm>
          <a:prstGeom prst="rect">
            <a:avLst/>
          </a:prstGeom>
        </p:spPr>
        <p:txBody>
          <a:bodyPr wrap="square">
            <a:spAutoFit/>
          </a:bodyPr>
          <a:lstStyle/>
          <a:p>
            <a:pPr algn="just">
              <a:lnSpc>
                <a:spcPts val="4500"/>
              </a:lnSpc>
            </a:pPr>
            <a:r>
              <a:rPr lang="zh-CN" altLang="en-US" sz="2000" dirty="0" smtClean="0">
                <a:latin typeface="黑体" pitchFamily="49" charset="-122"/>
                <a:ea typeface="黑体" pitchFamily="49" charset="-122"/>
              </a:rPr>
              <a:t>    构建分类、分层、分级的“支出型”贫困指标体系，建立健全“支出型”贫困群体的发现、预警和帮扶机制，将“支出型”贫困对象的基本生活保障纳入社会救助范畴。</a:t>
            </a:r>
          </a:p>
        </p:txBody>
      </p:sp>
      <p:pic>
        <p:nvPicPr>
          <p:cNvPr id="13314" name="Picture 2" descr="f:\program files\360se6\User Data\temp\2014061609045148216.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323528" y="4149080"/>
            <a:ext cx="2857500" cy="2152650"/>
          </a:xfrm>
          <a:prstGeom prst="rect">
            <a:avLst/>
          </a:prstGeom>
          <a:noFill/>
        </p:spPr>
      </p:pic>
      <p:sp>
        <p:nvSpPr>
          <p:cNvPr id="8" name="Rectangle 1"/>
          <p:cNvSpPr>
            <a:spLocks noChangeArrowheads="1"/>
          </p:cNvSpPr>
          <p:nvPr/>
        </p:nvSpPr>
        <p:spPr bwMode="auto">
          <a:xfrm>
            <a:off x="0" y="1237983"/>
            <a:ext cx="7668344" cy="461665"/>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（四）进一步完善社会救助体系和防灾减灾工作体系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dissolve">
                                      <p:cBhvr>
                                        <p:cTn id="15"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Freeform 59"/>
          <p:cNvSpPr>
            <a:spLocks/>
          </p:cNvSpPr>
          <p:nvPr/>
        </p:nvSpPr>
        <p:spPr bwMode="auto">
          <a:xfrm>
            <a:off x="938956" y="3376389"/>
            <a:ext cx="7233444" cy="3481611"/>
          </a:xfrm>
          <a:custGeom>
            <a:avLst/>
            <a:gdLst>
              <a:gd name="T0" fmla="*/ 2147483647 w 5034"/>
              <a:gd name="T1" fmla="*/ 0 h 1908"/>
              <a:gd name="T2" fmla="*/ 2147483647 w 5034"/>
              <a:gd name="T3" fmla="*/ 2147483647 h 1908"/>
              <a:gd name="T4" fmla="*/ 2147483647 w 5034"/>
              <a:gd name="T5" fmla="*/ 2147483647 h 1908"/>
              <a:gd name="T6" fmla="*/ 0 w 5034"/>
              <a:gd name="T7" fmla="*/ 2147483647 h 1908"/>
              <a:gd name="T8" fmla="*/ 2147483647 w 5034"/>
              <a:gd name="T9" fmla="*/ 2147483647 h 1908"/>
              <a:gd name="T10" fmla="*/ 2147483647 w 5034"/>
              <a:gd name="T11" fmla="*/ 2147483647 h 1908"/>
              <a:gd name="T12" fmla="*/ 2147483647 w 5034"/>
              <a:gd name="T13" fmla="*/ 2147483647 h 1908"/>
              <a:gd name="T14" fmla="*/ 2147483647 w 5034"/>
              <a:gd name="T15" fmla="*/ 0 h 1908"/>
              <a:gd name="T16" fmla="*/ 0 60000 65536"/>
              <a:gd name="T17" fmla="*/ 0 60000 65536"/>
              <a:gd name="T18" fmla="*/ 0 60000 65536"/>
              <a:gd name="T19" fmla="*/ 0 60000 65536"/>
              <a:gd name="T20" fmla="*/ 0 60000 65536"/>
              <a:gd name="T21" fmla="*/ 0 60000 65536"/>
              <a:gd name="T22" fmla="*/ 0 60000 65536"/>
              <a:gd name="T23" fmla="*/ 0 60000 65536"/>
              <a:gd name="T24" fmla="*/ 0 w 5034"/>
              <a:gd name="T25" fmla="*/ 0 h 1908"/>
              <a:gd name="T26" fmla="*/ 5034 w 5034"/>
              <a:gd name="T27" fmla="*/ 1908 h 19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FFC000"/>
              </a:gs>
              <a:gs pos="100000">
                <a:srgbClr val="FFFFFF">
                  <a:alpha val="0"/>
                </a:srgbClr>
              </a:gs>
            </a:gsLst>
            <a:lin ang="5400000" scaled="1"/>
          </a:gradFill>
          <a:ln w="9525">
            <a:noFill/>
            <a:round/>
            <a:headEnd/>
            <a:tailEnd/>
          </a:ln>
        </p:spPr>
        <p:txBody>
          <a:bodyPr wrap="none" anchor="ctr"/>
          <a:lstStyle/>
          <a:p>
            <a:pPr algn="ctr"/>
            <a:endParaRPr lang="zh-CN" altLang="en-US">
              <a:latin typeface="Calibri" pitchFamily="34" charset="0"/>
            </a:endParaRPr>
          </a:p>
        </p:txBody>
      </p:sp>
      <p:sp>
        <p:nvSpPr>
          <p:cNvPr id="2" name="矩形 1"/>
          <p:cNvSpPr/>
          <p:nvPr/>
        </p:nvSpPr>
        <p:spPr>
          <a:xfrm>
            <a:off x="0" y="1196752"/>
            <a:ext cx="7164288"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noFill/>
          </a:ln>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 （一）惠及特困群体，民生保障体系深化发展</a:t>
            </a:r>
            <a:endParaRPr lang="zh-CN" altLang="en-US" sz="2400" dirty="0">
              <a:latin typeface="华文新魏" pitchFamily="2" charset="-122"/>
              <a:ea typeface="华文新魏" pitchFamily="2" charset="-122"/>
            </a:endParaRPr>
          </a:p>
        </p:txBody>
      </p:sp>
      <p:sp>
        <p:nvSpPr>
          <p:cNvPr id="3" name="圆角矩形 2"/>
          <p:cNvSpPr/>
          <p:nvPr/>
        </p:nvSpPr>
        <p:spPr>
          <a:xfrm>
            <a:off x="251520" y="1916832"/>
            <a:ext cx="1944216" cy="1736646"/>
          </a:xfrm>
          <a:prstGeom prst="roundRect">
            <a:avLst/>
          </a:prstGeom>
          <a:solidFill>
            <a:srgbClr val="FBBDC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sz="1600" b="1" dirty="0" smtClean="0">
                <a:latin typeface="+mn-ea"/>
              </a:rPr>
              <a:t>1</a:t>
            </a:r>
            <a:r>
              <a:rPr lang="zh-CN" altLang="zh-CN" sz="1600" b="1" dirty="0" smtClean="0">
                <a:latin typeface="+mn-ea"/>
              </a:rPr>
              <a:t>、社会救助体系日趋完善，低收入群体的实际困难得到基本解决</a:t>
            </a:r>
            <a:endParaRPr lang="zh-CN" altLang="en-US" sz="1600" dirty="0">
              <a:latin typeface="+mn-ea"/>
            </a:endParaRPr>
          </a:p>
        </p:txBody>
      </p:sp>
      <p:sp>
        <p:nvSpPr>
          <p:cNvPr id="4" name="矩形 3"/>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grpSp>
        <p:nvGrpSpPr>
          <p:cNvPr id="6" name="组合 24"/>
          <p:cNvGrpSpPr>
            <a:grpSpLocks/>
          </p:cNvGrpSpPr>
          <p:nvPr/>
        </p:nvGrpSpPr>
        <p:grpSpPr bwMode="auto">
          <a:xfrm>
            <a:off x="5940152" y="4941168"/>
            <a:ext cx="1142984" cy="1143000"/>
            <a:chOff x="6858016" y="3286124"/>
            <a:chExt cx="1143008" cy="1143008"/>
          </a:xfrm>
        </p:grpSpPr>
        <p:sp>
          <p:nvSpPr>
            <p:cNvPr id="7" name="椭圆 6"/>
            <p:cNvSpPr/>
            <p:nvPr/>
          </p:nvSpPr>
          <p:spPr>
            <a:xfrm>
              <a:off x="6858016" y="3286124"/>
              <a:ext cx="1143008" cy="1143008"/>
            </a:xfrm>
            <a:prstGeom prst="ellipse">
              <a:avLst/>
            </a:prstGeom>
            <a:solidFill>
              <a:srgbClr val="FF6600"/>
            </a:solidFill>
            <a:ln>
              <a:solidFill>
                <a:schemeClr val="accent4"/>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方正粗倩简体" pitchFamily="65" charset="-122"/>
                <a:ea typeface="方正粗倩简体" pitchFamily="65" charset="-122"/>
              </a:endParaRPr>
            </a:p>
          </p:txBody>
        </p:sp>
        <p:sp>
          <p:nvSpPr>
            <p:cNvPr id="8" name="TextBox 9"/>
            <p:cNvSpPr txBox="1">
              <a:spLocks noChangeArrowheads="1"/>
            </p:cNvSpPr>
            <p:nvPr/>
          </p:nvSpPr>
          <p:spPr bwMode="auto">
            <a:xfrm>
              <a:off x="7063217" y="3678105"/>
              <a:ext cx="697642" cy="400113"/>
            </a:xfrm>
            <a:prstGeom prst="rect">
              <a:avLst/>
            </a:prstGeom>
            <a:noFill/>
            <a:ln w="9525">
              <a:noFill/>
              <a:miter lim="800000"/>
              <a:headEnd/>
              <a:tailEnd/>
            </a:ln>
          </p:spPr>
          <p:txBody>
            <a:bodyPr wrap="none">
              <a:spAutoFit/>
            </a:bodyPr>
            <a:lstStyle/>
            <a:p>
              <a:pPr algn="ctr"/>
              <a:r>
                <a:rPr lang="zh-CN" altLang="en-US" sz="2000" b="1" dirty="0" smtClean="0">
                  <a:latin typeface="黑体" pitchFamily="49" charset="-122"/>
                  <a:ea typeface="黑体" pitchFamily="49" charset="-122"/>
                </a:rPr>
                <a:t>住房</a:t>
              </a:r>
              <a:endParaRPr lang="zh-CN" altLang="en-US" sz="2000" b="1" dirty="0">
                <a:latin typeface="黑体" pitchFamily="49" charset="-122"/>
                <a:ea typeface="黑体" pitchFamily="49" charset="-122"/>
              </a:endParaRPr>
            </a:p>
          </p:txBody>
        </p:sp>
      </p:grpSp>
      <p:grpSp>
        <p:nvGrpSpPr>
          <p:cNvPr id="9" name="组合 20"/>
          <p:cNvGrpSpPr>
            <a:grpSpLocks/>
          </p:cNvGrpSpPr>
          <p:nvPr/>
        </p:nvGrpSpPr>
        <p:grpSpPr bwMode="auto">
          <a:xfrm>
            <a:off x="3059832" y="4157564"/>
            <a:ext cx="1143000" cy="1143000"/>
            <a:chOff x="1500166" y="3357562"/>
            <a:chExt cx="1143008" cy="1143008"/>
          </a:xfrm>
        </p:grpSpPr>
        <p:sp>
          <p:nvSpPr>
            <p:cNvPr id="10" name="椭圆 9"/>
            <p:cNvSpPr/>
            <p:nvPr/>
          </p:nvSpPr>
          <p:spPr>
            <a:xfrm>
              <a:off x="1500166" y="3357562"/>
              <a:ext cx="1143008" cy="1143008"/>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方正粗倩简体" pitchFamily="65" charset="-122"/>
                <a:ea typeface="方正粗倩简体" pitchFamily="65" charset="-122"/>
              </a:endParaRPr>
            </a:p>
          </p:txBody>
        </p:sp>
        <p:sp>
          <p:nvSpPr>
            <p:cNvPr id="11" name="TextBox 12"/>
            <p:cNvSpPr txBox="1">
              <a:spLocks noChangeArrowheads="1"/>
            </p:cNvSpPr>
            <p:nvPr/>
          </p:nvSpPr>
          <p:spPr bwMode="auto">
            <a:xfrm>
              <a:off x="1699100" y="3722736"/>
              <a:ext cx="697632" cy="400113"/>
            </a:xfrm>
            <a:prstGeom prst="rect">
              <a:avLst/>
            </a:prstGeom>
            <a:noFill/>
            <a:ln w="9525">
              <a:noFill/>
              <a:miter lim="800000"/>
              <a:headEnd/>
              <a:tailEnd/>
            </a:ln>
          </p:spPr>
          <p:txBody>
            <a:bodyPr wrap="none">
              <a:spAutoFit/>
            </a:bodyPr>
            <a:lstStyle/>
            <a:p>
              <a:pPr algn="ctr"/>
              <a:r>
                <a:rPr lang="zh-CN" altLang="en-US" sz="2000" b="1" dirty="0" smtClean="0">
                  <a:latin typeface="黑体" pitchFamily="49" charset="-122"/>
                  <a:ea typeface="黑体" pitchFamily="49" charset="-122"/>
                </a:rPr>
                <a:t>医疗</a:t>
              </a:r>
              <a:endParaRPr lang="zh-CN" altLang="en-US" sz="2000" b="1" dirty="0">
                <a:latin typeface="黑体" pitchFamily="49" charset="-122"/>
                <a:ea typeface="黑体" pitchFamily="49" charset="-122"/>
              </a:endParaRPr>
            </a:p>
          </p:txBody>
        </p:sp>
      </p:grpSp>
      <p:grpSp>
        <p:nvGrpSpPr>
          <p:cNvPr id="12" name="组合 21"/>
          <p:cNvGrpSpPr>
            <a:grpSpLocks/>
          </p:cNvGrpSpPr>
          <p:nvPr/>
        </p:nvGrpSpPr>
        <p:grpSpPr bwMode="auto">
          <a:xfrm>
            <a:off x="1835696" y="5022304"/>
            <a:ext cx="1142992" cy="1143000"/>
            <a:chOff x="2714612" y="3357562"/>
            <a:chExt cx="1143008" cy="1143008"/>
          </a:xfrm>
        </p:grpSpPr>
        <p:sp>
          <p:nvSpPr>
            <p:cNvPr id="13" name="椭圆 12"/>
            <p:cNvSpPr/>
            <p:nvPr/>
          </p:nvSpPr>
          <p:spPr>
            <a:xfrm>
              <a:off x="2714612" y="3357562"/>
              <a:ext cx="1143008" cy="1143008"/>
            </a:xfrm>
            <a:prstGeom prst="ellipse">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方正粗倩简体" pitchFamily="65" charset="-122"/>
                <a:ea typeface="方正粗倩简体" pitchFamily="65" charset="-122"/>
              </a:endParaRPr>
            </a:p>
          </p:txBody>
        </p:sp>
        <p:sp>
          <p:nvSpPr>
            <p:cNvPr id="14" name="TextBox 13"/>
            <p:cNvSpPr txBox="1">
              <a:spLocks noChangeArrowheads="1"/>
            </p:cNvSpPr>
            <p:nvPr/>
          </p:nvSpPr>
          <p:spPr bwMode="auto">
            <a:xfrm>
              <a:off x="2953092" y="3726569"/>
              <a:ext cx="697637" cy="400113"/>
            </a:xfrm>
            <a:prstGeom prst="rect">
              <a:avLst/>
            </a:prstGeom>
            <a:noFill/>
            <a:ln w="9525">
              <a:noFill/>
              <a:miter lim="800000"/>
              <a:headEnd/>
              <a:tailEnd/>
            </a:ln>
          </p:spPr>
          <p:txBody>
            <a:bodyPr wrap="none">
              <a:spAutoFit/>
            </a:bodyPr>
            <a:lstStyle/>
            <a:p>
              <a:pPr algn="ctr"/>
              <a:r>
                <a:rPr lang="zh-CN" altLang="en-US" sz="2000" b="1" dirty="0" smtClean="0">
                  <a:latin typeface="黑体" pitchFamily="49" charset="-122"/>
                  <a:ea typeface="黑体" pitchFamily="49" charset="-122"/>
                </a:rPr>
                <a:t>教育</a:t>
              </a:r>
              <a:endParaRPr lang="zh-CN" altLang="en-US" sz="2000" b="1" dirty="0">
                <a:latin typeface="黑体" pitchFamily="49" charset="-122"/>
                <a:ea typeface="黑体" pitchFamily="49" charset="-122"/>
              </a:endParaRPr>
            </a:p>
          </p:txBody>
        </p:sp>
      </p:grpSp>
      <p:grpSp>
        <p:nvGrpSpPr>
          <p:cNvPr id="15" name="组合 22"/>
          <p:cNvGrpSpPr>
            <a:grpSpLocks/>
          </p:cNvGrpSpPr>
          <p:nvPr/>
        </p:nvGrpSpPr>
        <p:grpSpPr bwMode="auto">
          <a:xfrm>
            <a:off x="4005064" y="2862064"/>
            <a:ext cx="1143000" cy="1143000"/>
            <a:chOff x="3929057" y="3357579"/>
            <a:chExt cx="1143016" cy="1143008"/>
          </a:xfrm>
        </p:grpSpPr>
        <p:sp>
          <p:nvSpPr>
            <p:cNvPr id="16" name="椭圆 15"/>
            <p:cNvSpPr/>
            <p:nvPr/>
          </p:nvSpPr>
          <p:spPr>
            <a:xfrm>
              <a:off x="3929057" y="3357579"/>
              <a:ext cx="1143008" cy="1143008"/>
            </a:xfrm>
            <a:prstGeom prst="ellipse">
              <a:avLst/>
            </a:prstGeom>
            <a:solidFill>
              <a:srgbClr val="FF7C8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方正粗倩简体" pitchFamily="65" charset="-122"/>
                <a:ea typeface="方正粗倩简体" pitchFamily="65" charset="-122"/>
              </a:endParaRPr>
            </a:p>
          </p:txBody>
        </p:sp>
        <p:sp>
          <p:nvSpPr>
            <p:cNvPr id="17" name="矩形 14"/>
            <p:cNvSpPr>
              <a:spLocks noChangeArrowheads="1"/>
            </p:cNvSpPr>
            <p:nvPr/>
          </p:nvSpPr>
          <p:spPr bwMode="auto">
            <a:xfrm>
              <a:off x="3929057" y="3598917"/>
              <a:ext cx="1143016" cy="707891"/>
            </a:xfrm>
            <a:prstGeom prst="rect">
              <a:avLst/>
            </a:prstGeom>
            <a:noFill/>
            <a:ln w="9525">
              <a:noFill/>
              <a:miter lim="800000"/>
              <a:headEnd/>
              <a:tailEnd/>
            </a:ln>
          </p:spPr>
          <p:txBody>
            <a:bodyPr>
              <a:spAutoFit/>
            </a:bodyPr>
            <a:lstStyle/>
            <a:p>
              <a:pPr algn="ctr">
                <a:defRPr/>
              </a:pPr>
              <a:r>
                <a:rPr lang="zh-CN" altLang="en-US" sz="2000" b="1" dirty="0" smtClean="0">
                  <a:latin typeface="黑体" pitchFamily="49" charset="-122"/>
                  <a:ea typeface="黑体" pitchFamily="49" charset="-122"/>
                </a:rPr>
                <a:t>城市</a:t>
              </a:r>
              <a:endParaRPr lang="en-US" altLang="zh-CN" sz="2000" b="1" dirty="0" smtClean="0">
                <a:latin typeface="黑体" pitchFamily="49" charset="-122"/>
                <a:ea typeface="黑体" pitchFamily="49" charset="-122"/>
              </a:endParaRPr>
            </a:p>
            <a:p>
              <a:pPr algn="ctr">
                <a:defRPr/>
              </a:pPr>
              <a:r>
                <a:rPr lang="zh-CN" altLang="en-US" sz="2000" b="1" dirty="0" smtClean="0">
                  <a:latin typeface="黑体" pitchFamily="49" charset="-122"/>
                  <a:ea typeface="黑体" pitchFamily="49" charset="-122"/>
                </a:rPr>
                <a:t>低保</a:t>
              </a:r>
              <a:endParaRPr lang="en-US" altLang="zh-CN" sz="2000" b="1" dirty="0" smtClean="0">
                <a:latin typeface="黑体" pitchFamily="49" charset="-122"/>
                <a:ea typeface="黑体" pitchFamily="49" charset="-122"/>
              </a:endParaRPr>
            </a:p>
          </p:txBody>
        </p:sp>
      </p:grpSp>
      <p:sp>
        <p:nvSpPr>
          <p:cNvPr id="21" name="圆角矩形 20"/>
          <p:cNvSpPr/>
          <p:nvPr/>
        </p:nvSpPr>
        <p:spPr>
          <a:xfrm>
            <a:off x="3707904" y="1844824"/>
            <a:ext cx="1743601" cy="860106"/>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smtClean="0">
                <a:latin typeface="黑体" pitchFamily="49" charset="-122"/>
                <a:ea typeface="黑体" pitchFamily="49" charset="-122"/>
              </a:rPr>
              <a:t>社会救助体  系</a:t>
            </a:r>
            <a:endParaRPr lang="zh-CN" altLang="en-US" sz="2400" b="1" dirty="0">
              <a:latin typeface="黑体" pitchFamily="49" charset="-122"/>
              <a:ea typeface="黑体" pitchFamily="49" charset="-122"/>
            </a:endParaRPr>
          </a:p>
        </p:txBody>
      </p:sp>
      <p:grpSp>
        <p:nvGrpSpPr>
          <p:cNvPr id="22" name="组合 23"/>
          <p:cNvGrpSpPr>
            <a:grpSpLocks/>
          </p:cNvGrpSpPr>
          <p:nvPr/>
        </p:nvGrpSpPr>
        <p:grpSpPr bwMode="auto">
          <a:xfrm>
            <a:off x="4644008" y="4157564"/>
            <a:ext cx="1500188" cy="1143644"/>
            <a:chOff x="5285841" y="3357562"/>
            <a:chExt cx="1500188" cy="1143008"/>
          </a:xfrm>
        </p:grpSpPr>
        <p:sp>
          <p:nvSpPr>
            <p:cNvPr id="23" name="椭圆 22"/>
            <p:cNvSpPr/>
            <p:nvPr/>
          </p:nvSpPr>
          <p:spPr>
            <a:xfrm>
              <a:off x="5500694" y="3357562"/>
              <a:ext cx="1143008" cy="1143008"/>
            </a:xfrm>
            <a:prstGeom prst="ellipse">
              <a:avLst/>
            </a:prstGeom>
            <a:solidFill>
              <a:srgbClr val="7030A0"/>
            </a:solidFill>
            <a:ln>
              <a:solidFill>
                <a:schemeClr val="accent4"/>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方正粗倩简体" pitchFamily="65" charset="-122"/>
                <a:ea typeface="方正粗倩简体" pitchFamily="65" charset="-122"/>
              </a:endParaRPr>
            </a:p>
          </p:txBody>
        </p:sp>
        <p:sp>
          <p:nvSpPr>
            <p:cNvPr id="24" name="矩形 15"/>
            <p:cNvSpPr>
              <a:spLocks noChangeArrowheads="1"/>
            </p:cNvSpPr>
            <p:nvPr/>
          </p:nvSpPr>
          <p:spPr bwMode="auto">
            <a:xfrm>
              <a:off x="5285841" y="3582307"/>
              <a:ext cx="1500188" cy="707492"/>
            </a:xfrm>
            <a:prstGeom prst="rect">
              <a:avLst/>
            </a:prstGeom>
            <a:noFill/>
            <a:ln w="9525">
              <a:noFill/>
              <a:miter lim="800000"/>
              <a:headEnd/>
              <a:tailEnd/>
            </a:ln>
          </p:spPr>
          <p:txBody>
            <a:bodyPr>
              <a:spAutoFit/>
            </a:bodyPr>
            <a:lstStyle/>
            <a:p>
              <a:pPr algn="ctr"/>
              <a:r>
                <a:rPr lang="zh-CN" altLang="en-US" sz="2000" b="1" dirty="0" smtClean="0">
                  <a:latin typeface="黑体" pitchFamily="49" charset="-122"/>
                  <a:ea typeface="黑体" pitchFamily="49" charset="-122"/>
                </a:rPr>
                <a:t>临时</a:t>
              </a:r>
              <a:endParaRPr lang="en-US" altLang="zh-CN" sz="2000" b="1" dirty="0" smtClean="0">
                <a:latin typeface="黑体" pitchFamily="49" charset="-122"/>
                <a:ea typeface="黑体" pitchFamily="49" charset="-122"/>
              </a:endParaRPr>
            </a:p>
            <a:p>
              <a:pPr algn="ctr"/>
              <a:r>
                <a:rPr lang="zh-CN" altLang="en-US" sz="2000" b="1" dirty="0" smtClean="0">
                  <a:latin typeface="黑体" pitchFamily="49" charset="-122"/>
                  <a:ea typeface="黑体" pitchFamily="49" charset="-122"/>
                </a:rPr>
                <a:t>救助</a:t>
              </a:r>
              <a:endParaRPr lang="zh-CN" altLang="en-US" sz="2000" b="1" dirty="0">
                <a:latin typeface="黑体" pitchFamily="49" charset="-122"/>
                <a:ea typeface="黑体" pitchFamily="49" charset="-122"/>
              </a:endParaRPr>
            </a:p>
          </p:txBody>
        </p:sp>
      </p:grpSp>
      <p:sp>
        <p:nvSpPr>
          <p:cNvPr id="27" name="矩形 23"/>
          <p:cNvSpPr>
            <a:spLocks noChangeArrowheads="1"/>
          </p:cNvSpPr>
          <p:nvPr/>
        </p:nvSpPr>
        <p:spPr bwMode="auto">
          <a:xfrm>
            <a:off x="2771800" y="5827911"/>
            <a:ext cx="3528392" cy="769441"/>
          </a:xfrm>
          <a:prstGeom prst="rect">
            <a:avLst/>
          </a:prstGeom>
          <a:noFill/>
          <a:ln w="9525">
            <a:noFill/>
            <a:miter lim="800000"/>
            <a:headEnd/>
            <a:tailEnd/>
          </a:ln>
        </p:spPr>
        <p:txBody>
          <a:bodyPr wrap="square">
            <a:spAutoFit/>
          </a:bodyPr>
          <a:lstStyle/>
          <a:p>
            <a:pPr algn="ctr"/>
            <a:r>
              <a:rPr lang="zh-CN" altLang="en-US" sz="2200" b="1" dirty="0" smtClean="0">
                <a:latin typeface="黑体" pitchFamily="49" charset="-122"/>
                <a:ea typeface="黑体" pitchFamily="49" charset="-122"/>
              </a:rPr>
              <a:t>全区平均每年约有</a:t>
            </a:r>
            <a:endParaRPr lang="en-US" altLang="zh-CN" sz="2200" b="1" dirty="0" smtClean="0">
              <a:latin typeface="黑体" pitchFamily="49" charset="-122"/>
              <a:ea typeface="黑体" pitchFamily="49" charset="-122"/>
            </a:endParaRPr>
          </a:p>
          <a:p>
            <a:pPr algn="ctr"/>
            <a:r>
              <a:rPr lang="en-US" altLang="zh-CN" sz="2200" b="1" dirty="0" smtClean="0">
                <a:solidFill>
                  <a:srgbClr val="FF0000"/>
                </a:solidFill>
                <a:latin typeface="黑体" pitchFamily="49" charset="-122"/>
                <a:ea typeface="黑体" pitchFamily="49" charset="-122"/>
              </a:rPr>
              <a:t>93686</a:t>
            </a:r>
            <a:r>
              <a:rPr lang="zh-CN" altLang="en-US" sz="2200" b="1" dirty="0" smtClean="0">
                <a:latin typeface="黑体" pitchFamily="49" charset="-122"/>
                <a:ea typeface="黑体" pitchFamily="49" charset="-122"/>
              </a:rPr>
              <a:t>人享受政府生活救助</a:t>
            </a:r>
            <a:endParaRPr lang="zh-CN" altLang="en-US" sz="2200" b="1" dirty="0">
              <a:latin typeface="黑体" pitchFamily="49" charset="-122"/>
              <a:ea typeface="黑体" pitchFamily="49" charset="-122"/>
            </a:endParaRPr>
          </a:p>
        </p:txBody>
      </p:sp>
      <p:pic>
        <p:nvPicPr>
          <p:cNvPr id="26"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901748" y="6192689"/>
            <a:ext cx="2134748" cy="476671"/>
          </a:xfrm>
          <a:prstGeom prst="roundRect">
            <a:avLst>
              <a:gd name="adj" fmla="val 26511"/>
            </a:avLst>
          </a:prstGeom>
          <a:noFill/>
        </p:spPr>
      </p:pic>
      <p:sp>
        <p:nvSpPr>
          <p:cNvPr id="28" name="矩形 27"/>
          <p:cNvSpPr/>
          <p:nvPr/>
        </p:nvSpPr>
        <p:spPr>
          <a:xfrm>
            <a:off x="6000760" y="2000240"/>
            <a:ext cx="2857504" cy="2031325"/>
          </a:xfrm>
          <a:prstGeom prst="rect">
            <a:avLst/>
          </a:prstGeom>
        </p:spPr>
        <p:txBody>
          <a:bodyPr wrap="square">
            <a:spAutoFit/>
          </a:bodyPr>
          <a:lstStyle/>
          <a:p>
            <a:pPr algn="just"/>
            <a:r>
              <a:rPr lang="zh-CN" altLang="en-US" dirty="0" smtClean="0">
                <a:latin typeface="黑体" pitchFamily="49" charset="-122"/>
                <a:ea typeface="黑体" pitchFamily="49" charset="-122"/>
              </a:rPr>
              <a:t>    我区积极探索、建立健全了以城区低保为基础，以医疗、临时救助为补充，以教育、住房等专项救助相配套的社会救助体系，全区平均每年约有</a:t>
            </a:r>
            <a:r>
              <a:rPr lang="en-US" altLang="zh-CN" dirty="0" smtClean="0">
                <a:latin typeface="黑体" pitchFamily="49" charset="-122"/>
                <a:ea typeface="黑体" pitchFamily="49" charset="-122"/>
              </a:rPr>
              <a:t>93686</a:t>
            </a:r>
            <a:r>
              <a:rPr lang="zh-CN" altLang="en-US" dirty="0" smtClean="0">
                <a:latin typeface="黑体" pitchFamily="49" charset="-122"/>
                <a:ea typeface="黑体" pitchFamily="49" charset="-122"/>
              </a:rPr>
              <a:t>人享受政府生活救助。</a:t>
            </a:r>
            <a:endParaRPr lang="zh-CN" altLang="en-US" dirty="0">
              <a:latin typeface="黑体" pitchFamily="49" charset="-122"/>
              <a:ea typeface="黑体"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1000"/>
                                        <p:tgtEl>
                                          <p:spTgt spid="2">
                                            <p:txEl>
                                              <p:pRg st="0" end="0"/>
                                            </p:txEl>
                                          </p:spTgt>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Left)">
                                      <p:cBhvr>
                                        <p:cTn id="11" dur="1000"/>
                                        <p:tgtEl>
                                          <p:spTgt spid="3"/>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lide(fromBottom)">
                                      <p:cBhvr>
                                        <p:cTn id="15" dur="1000"/>
                                        <p:tgtEl>
                                          <p:spTgt spid="28"/>
                                        </p:tgtEl>
                                      </p:cBhvr>
                                    </p:animEffect>
                                  </p:childTnLst>
                                </p:cTn>
                              </p:par>
                            </p:childTnLst>
                          </p:cTn>
                        </p:par>
                        <p:par>
                          <p:cTn id="16" fill="hold">
                            <p:stCondLst>
                              <p:cond delay="3000"/>
                            </p:stCondLst>
                            <p:childTnLst>
                              <p:par>
                                <p:cTn id="17" presetID="47"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2"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12" presetClass="entr" presetSubtype="4" fill="hold" grpId="0" nodeType="afterEffect">
                                  <p:stCondLst>
                                    <p:cond delay="1000"/>
                                  </p:stCondLst>
                                  <p:childTnLst>
                                    <p:set>
                                      <p:cBhvr>
                                        <p:cTn id="52" dur="1" fill="hold">
                                          <p:stCondLst>
                                            <p:cond delay="0"/>
                                          </p:stCondLst>
                                        </p:cTn>
                                        <p:tgtEl>
                                          <p:spTgt spid="25"/>
                                        </p:tgtEl>
                                        <p:attrNameLst>
                                          <p:attrName>style.visibility</p:attrName>
                                        </p:attrNameLst>
                                      </p:cBhvr>
                                      <p:to>
                                        <p:strVal val="visible"/>
                                      </p:to>
                                    </p:set>
                                    <p:animEffect transition="in" filter="slide(fromBottom)">
                                      <p:cBhvr>
                                        <p:cTn id="53" dur="500"/>
                                        <p:tgtEl>
                                          <p:spTgt spid="25"/>
                                        </p:tgtEl>
                                      </p:cBhvr>
                                    </p:animEffect>
                                  </p:childTnLst>
                                </p:cTn>
                              </p:par>
                            </p:childTnLst>
                          </p:cTn>
                        </p:par>
                        <p:par>
                          <p:cTn id="54" fill="hold">
                            <p:stCondLst>
                              <p:cond delay="8500"/>
                            </p:stCondLst>
                            <p:childTnLst>
                              <p:par>
                                <p:cTn id="55" presetID="42" presetClass="entr" presetSubtype="0"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21" grpId="0" animBg="1"/>
      <p:bldP spid="27"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3528392" cy="585051"/>
          </a:xfrm>
          <a:prstGeom prst="roundRect">
            <a:avLst>
              <a:gd name="adj" fmla="val 37010"/>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4</a:t>
            </a:r>
            <a:r>
              <a:rPr lang="zh-CN" altLang="en-US" b="1" dirty="0" smtClean="0"/>
              <a:t>、做好城市医疗救助工作</a:t>
            </a:r>
            <a:endParaRPr lang="zh-CN" altLang="en-US" dirty="0">
              <a:latin typeface="+mn-ea"/>
            </a:endParaRPr>
          </a:p>
        </p:txBody>
      </p:sp>
      <p:pic>
        <p:nvPicPr>
          <p:cNvPr id="14338" name="Picture 2" descr="f:\program files\360se6\User Data\temp\1365669782981.jpg"/>
          <p:cNvPicPr>
            <a:picLocks noChangeAspect="1" noChangeArrowheads="1"/>
          </p:cNvPicPr>
          <p:nvPr/>
        </p:nvPicPr>
        <p:blipFill>
          <a:blip r:embed="rId3" cstate="print"/>
          <a:srcRect l="1721" r="3024" b="14951"/>
          <a:stretch>
            <a:fillRect/>
          </a:stretch>
        </p:blipFill>
        <p:spPr bwMode="auto">
          <a:xfrm>
            <a:off x="4139952" y="2132856"/>
            <a:ext cx="4536504" cy="2592288"/>
          </a:xfrm>
          <a:prstGeom prst="rect">
            <a:avLst/>
          </a:prstGeom>
          <a:ln>
            <a:noFill/>
          </a:ln>
          <a:effectLst>
            <a:softEdge rad="112500"/>
          </a:effectLst>
        </p:spPr>
      </p:pic>
      <p:sp>
        <p:nvSpPr>
          <p:cNvPr id="9" name="矩形 8"/>
          <p:cNvSpPr/>
          <p:nvPr/>
        </p:nvSpPr>
        <p:spPr>
          <a:xfrm>
            <a:off x="683568" y="3573016"/>
            <a:ext cx="5040560" cy="2585323"/>
          </a:xfrm>
          <a:prstGeom prst="rect">
            <a:avLst/>
          </a:prstGeom>
        </p:spPr>
        <p:txBody>
          <a:bodyPr wrap="square">
            <a:spAutoFit/>
          </a:bodyPr>
          <a:lstStyle/>
          <a:p>
            <a:pPr>
              <a:buClr>
                <a:srgbClr val="00B050"/>
              </a:buClr>
              <a:buFont typeface="Wingdings" pitchFamily="2" charset="2"/>
              <a:buChar char="Ø"/>
            </a:pPr>
            <a:r>
              <a:rPr lang="zh-CN" altLang="en-US" dirty="0" smtClean="0">
                <a:latin typeface="黑体" pitchFamily="49" charset="-122"/>
                <a:ea typeface="黑体" pitchFamily="49" charset="-122"/>
              </a:rPr>
              <a:t>认真贯彻落实城市医疗救助政策，坚持以住院医疗救助为主、以定额救助和门诊救助为辅的原则，扎实开展医疗救助工作。</a:t>
            </a:r>
            <a:endParaRPr lang="en-US" altLang="zh-CN" dirty="0" smtClean="0">
              <a:latin typeface="黑体" pitchFamily="49" charset="-122"/>
              <a:ea typeface="黑体" pitchFamily="49" charset="-122"/>
            </a:endParaRPr>
          </a:p>
          <a:p>
            <a:pPr>
              <a:buClr>
                <a:srgbClr val="00B050"/>
              </a:buClr>
              <a:buFont typeface="Wingdings" pitchFamily="2" charset="2"/>
              <a:buChar char="Ø"/>
            </a:pPr>
            <a:endParaRPr lang="en-US" altLang="zh-CN" dirty="0" smtClean="0">
              <a:latin typeface="黑体" pitchFamily="49" charset="-122"/>
              <a:ea typeface="黑体" pitchFamily="49" charset="-122"/>
            </a:endParaRPr>
          </a:p>
          <a:p>
            <a:pPr>
              <a:buClr>
                <a:srgbClr val="00B050"/>
              </a:buClr>
              <a:buFont typeface="Wingdings" pitchFamily="2" charset="2"/>
              <a:buChar char="Ø"/>
            </a:pPr>
            <a:r>
              <a:rPr lang="zh-CN" altLang="en-US" dirty="0" smtClean="0">
                <a:latin typeface="黑体" pitchFamily="49" charset="-122"/>
                <a:ea typeface="黑体" pitchFamily="49" charset="-122"/>
              </a:rPr>
              <a:t>加强与职工医保、居民医保等制度的衔接，为困难群众提供便捷的“一站式”医疗救助服务，扩大医疗救助社会影响力。</a:t>
            </a:r>
            <a:endParaRPr lang="en-US" altLang="zh-CN" dirty="0" smtClean="0">
              <a:latin typeface="黑体" pitchFamily="49" charset="-122"/>
              <a:ea typeface="黑体" pitchFamily="49" charset="-122"/>
            </a:endParaRPr>
          </a:p>
          <a:p>
            <a:pPr>
              <a:buClr>
                <a:srgbClr val="00B050"/>
              </a:buClr>
              <a:buFont typeface="Wingdings" pitchFamily="2" charset="2"/>
              <a:buChar char="Ø"/>
            </a:pPr>
            <a:endParaRPr lang="en-US" altLang="zh-CN" dirty="0" smtClean="0">
              <a:latin typeface="黑体" pitchFamily="49" charset="-122"/>
              <a:ea typeface="黑体" pitchFamily="49" charset="-122"/>
            </a:endParaRPr>
          </a:p>
          <a:p>
            <a:pPr>
              <a:buClr>
                <a:srgbClr val="00B050"/>
              </a:buClr>
              <a:buFont typeface="Wingdings" pitchFamily="2" charset="2"/>
              <a:buChar char="Ø"/>
            </a:pPr>
            <a:r>
              <a:rPr lang="zh-CN" altLang="en-US" dirty="0" smtClean="0">
                <a:latin typeface="黑体" pitchFamily="49" charset="-122"/>
                <a:ea typeface="黑体" pitchFamily="49" charset="-122"/>
              </a:rPr>
              <a:t>继续在城区开展定额门诊救助。</a:t>
            </a:r>
          </a:p>
        </p:txBody>
      </p:sp>
      <p:sp>
        <p:nvSpPr>
          <p:cNvPr id="10" name="Rectangle 1"/>
          <p:cNvSpPr>
            <a:spLocks noChangeArrowheads="1"/>
          </p:cNvSpPr>
          <p:nvPr/>
        </p:nvSpPr>
        <p:spPr bwMode="auto">
          <a:xfrm>
            <a:off x="0" y="1237983"/>
            <a:ext cx="7668344" cy="461665"/>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（四）进一步完善社会救助体系和防灾减灾工作体系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slide(fromBottom)">
                                      <p:cBhvr>
                                        <p:cTn id="11" dur="1000"/>
                                        <p:tgtEl>
                                          <p:spTgt spid="9">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slide(fromBottom)">
                                      <p:cBhvr>
                                        <p:cTn id="15" dur="1000"/>
                                        <p:tgtEl>
                                          <p:spTgt spid="9">
                                            <p:txEl>
                                              <p:pRg st="2" end="2"/>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slide(fromBottom)">
                                      <p:cBhvr>
                                        <p:cTn id="19" dur="1000"/>
                                        <p:tgtEl>
                                          <p:spTgt spid="9">
                                            <p:txEl>
                                              <p:pRg st="4" end="4"/>
                                            </p:txEl>
                                          </p:spTgt>
                                        </p:tgtEl>
                                      </p:cBhvr>
                                    </p:animEffect>
                                  </p:childTnLst>
                                </p:cTn>
                              </p:par>
                            </p:childTnLst>
                          </p:cTn>
                        </p:par>
                        <p:par>
                          <p:cTn id="20" fill="hold">
                            <p:stCondLst>
                              <p:cond delay="4000"/>
                            </p:stCondLst>
                            <p:childTnLst>
                              <p:par>
                                <p:cTn id="21" presetID="12" presetClass="entr" presetSubtype="2" fill="hold" nodeType="afterEffect">
                                  <p:stCondLst>
                                    <p:cond delay="0"/>
                                  </p:stCondLst>
                                  <p:childTnLst>
                                    <p:set>
                                      <p:cBhvr>
                                        <p:cTn id="22" dur="1" fill="hold">
                                          <p:stCondLst>
                                            <p:cond delay="0"/>
                                          </p:stCondLst>
                                        </p:cTn>
                                        <p:tgtEl>
                                          <p:spTgt spid="14338"/>
                                        </p:tgtEl>
                                        <p:attrNameLst>
                                          <p:attrName>style.visibility</p:attrName>
                                        </p:attrNameLst>
                                      </p:cBhvr>
                                      <p:to>
                                        <p:strVal val="visible"/>
                                      </p:to>
                                    </p:set>
                                    <p:animEffect transition="in" filter="slide(fromRight)">
                                      <p:cBhvr>
                                        <p:cTn id="23" dur="1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3528392" cy="585051"/>
          </a:xfrm>
          <a:prstGeom prst="roundRect">
            <a:avLst>
              <a:gd name="adj" fmla="val 37010"/>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5</a:t>
            </a:r>
            <a:r>
              <a:rPr lang="zh-CN" altLang="zh-CN" b="1" dirty="0" smtClean="0"/>
              <a:t>、全面提升综合减灾能力</a:t>
            </a:r>
            <a:endParaRPr lang="zh-CN" altLang="en-US" dirty="0">
              <a:latin typeface="+mn-ea"/>
            </a:endParaRPr>
          </a:p>
        </p:txBody>
      </p:sp>
      <p:sp>
        <p:nvSpPr>
          <p:cNvPr id="9" name="矩形 8"/>
          <p:cNvSpPr/>
          <p:nvPr/>
        </p:nvSpPr>
        <p:spPr>
          <a:xfrm>
            <a:off x="797374" y="2786058"/>
            <a:ext cx="7560840" cy="3000821"/>
          </a:xfrm>
          <a:prstGeom prst="rect">
            <a:avLst/>
          </a:prstGeom>
        </p:spPr>
        <p:txBody>
          <a:bodyPr wrap="square">
            <a:spAutoFit/>
          </a:bodyPr>
          <a:lstStyle/>
          <a:p>
            <a:pPr>
              <a:lnSpc>
                <a:spcPct val="150000"/>
              </a:lnSpc>
              <a:buClr>
                <a:srgbClr val="00B050"/>
              </a:buClr>
              <a:buFont typeface="Wingdings" pitchFamily="2" charset="2"/>
              <a:buChar char="Ø"/>
            </a:pPr>
            <a:r>
              <a:rPr lang="zh-CN" altLang="en-US" dirty="0" smtClean="0">
                <a:latin typeface="黑体" pitchFamily="49" charset="-122"/>
                <a:ea typeface="黑体" pitchFamily="49" charset="-122"/>
              </a:rPr>
              <a:t>完善全区自然灾害救助应急预案体系，确保灾民应急救助工作及时、规范、有序。</a:t>
            </a:r>
            <a:endParaRPr lang="en-US" altLang="zh-CN" dirty="0" smtClean="0">
              <a:latin typeface="黑体" pitchFamily="49" charset="-122"/>
              <a:ea typeface="黑体" pitchFamily="49" charset="-122"/>
            </a:endParaRPr>
          </a:p>
          <a:p>
            <a:pPr>
              <a:lnSpc>
                <a:spcPct val="150000"/>
              </a:lnSpc>
              <a:buClr>
                <a:srgbClr val="00B050"/>
              </a:buClr>
              <a:buFont typeface="Wingdings" pitchFamily="2" charset="2"/>
              <a:buChar char="Ø"/>
            </a:pPr>
            <a:r>
              <a:rPr lang="zh-CN" altLang="en-US" dirty="0" smtClean="0">
                <a:latin typeface="黑体" pitchFamily="49" charset="-122"/>
                <a:ea typeface="黑体" pitchFamily="49" charset="-122"/>
              </a:rPr>
              <a:t>强化全区减灾委员会工作机制，形成全区上下统一的综合防灾减灾协调管理机构。</a:t>
            </a:r>
            <a:endParaRPr lang="en-US" altLang="zh-CN" dirty="0" smtClean="0">
              <a:latin typeface="黑体" pitchFamily="49" charset="-122"/>
              <a:ea typeface="黑体" pitchFamily="49" charset="-122"/>
            </a:endParaRPr>
          </a:p>
          <a:p>
            <a:pPr>
              <a:lnSpc>
                <a:spcPct val="150000"/>
              </a:lnSpc>
              <a:buClr>
                <a:srgbClr val="00B050"/>
              </a:buClr>
              <a:buFont typeface="Wingdings" pitchFamily="2" charset="2"/>
              <a:buChar char="Ø"/>
            </a:pPr>
            <a:r>
              <a:rPr lang="zh-CN" altLang="en-US" dirty="0" smtClean="0">
                <a:latin typeface="黑体" pitchFamily="49" charset="-122"/>
                <a:ea typeface="黑体" pitchFamily="49" charset="-122"/>
              </a:rPr>
              <a:t>建立完善全区自然灾害风险隐患数据库。</a:t>
            </a:r>
            <a:endParaRPr lang="en-US" altLang="zh-CN" dirty="0" smtClean="0">
              <a:latin typeface="黑体" pitchFamily="49" charset="-122"/>
              <a:ea typeface="黑体" pitchFamily="49" charset="-122"/>
            </a:endParaRPr>
          </a:p>
          <a:p>
            <a:pPr>
              <a:lnSpc>
                <a:spcPct val="150000"/>
              </a:lnSpc>
              <a:buClr>
                <a:srgbClr val="00B050"/>
              </a:buClr>
              <a:buFont typeface="Wingdings" pitchFamily="2" charset="2"/>
              <a:buChar char="Ø"/>
            </a:pPr>
            <a:r>
              <a:rPr lang="zh-CN" altLang="en-US" dirty="0" smtClean="0">
                <a:latin typeface="黑体" pitchFamily="49" charset="-122"/>
                <a:ea typeface="黑体" pitchFamily="49" charset="-122"/>
              </a:rPr>
              <a:t>提高防灾减灾工作的信息化、数字化水平，发展减灾救灾志愿者队伍，创建</a:t>
            </a:r>
            <a:r>
              <a:rPr lang="en-US" altLang="zh-CN" dirty="0" smtClean="0">
                <a:latin typeface="黑体" pitchFamily="49" charset="-122"/>
                <a:ea typeface="黑体" pitchFamily="49" charset="-122"/>
              </a:rPr>
              <a:t>3</a:t>
            </a:r>
            <a:r>
              <a:rPr lang="zh-CN" altLang="en-US" dirty="0" smtClean="0">
                <a:latin typeface="黑体" pitchFamily="49" charset="-122"/>
                <a:ea typeface="黑体" pitchFamily="49" charset="-122"/>
              </a:rPr>
              <a:t>个全国和全省“综合减灾示范社区”，提高社区防灾减灾能力。 </a:t>
            </a:r>
          </a:p>
        </p:txBody>
      </p:sp>
      <p:sp>
        <p:nvSpPr>
          <p:cNvPr id="7" name="Rectangle 1"/>
          <p:cNvSpPr>
            <a:spLocks noChangeArrowheads="1"/>
          </p:cNvSpPr>
          <p:nvPr/>
        </p:nvSpPr>
        <p:spPr bwMode="auto">
          <a:xfrm>
            <a:off x="0" y="1237983"/>
            <a:ext cx="7668344" cy="461665"/>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（四）进一步完善社会救助体系和防灾减灾工作体系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slide(fromBottom)">
                                      <p:cBhvr>
                                        <p:cTn id="11" dur="1000"/>
                                        <p:tgtEl>
                                          <p:spTgt spid="9">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slide(fromBottom)">
                                      <p:cBhvr>
                                        <p:cTn id="15" dur="1000"/>
                                        <p:tgtEl>
                                          <p:spTgt spid="9">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slide(fromBottom)">
                                      <p:cBhvr>
                                        <p:cTn id="19" dur="1000"/>
                                        <p:tgtEl>
                                          <p:spTgt spid="9">
                                            <p:txEl>
                                              <p:pRg st="2" end="2"/>
                                            </p:txEl>
                                          </p:spTgt>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slide(fromBottom)">
                                      <p:cBhvr>
                                        <p:cTn id="23"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3" name="Rectangle 1"/>
          <p:cNvSpPr>
            <a:spLocks noChangeArrowheads="1"/>
          </p:cNvSpPr>
          <p:nvPr/>
        </p:nvSpPr>
        <p:spPr bwMode="auto">
          <a:xfrm>
            <a:off x="0" y="1179912"/>
            <a:ext cx="7020272" cy="461665"/>
          </a:xfrm>
          <a:prstGeom prst="rect">
            <a:avLst/>
          </a:prstGeom>
          <a:solidFill>
            <a:srgbClr val="EDF97B"/>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（五）创新优抚安置工作，提高双拥服务水平</a:t>
            </a:r>
          </a:p>
        </p:txBody>
      </p:sp>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9" name="矩形 8"/>
          <p:cNvSpPr/>
          <p:nvPr/>
        </p:nvSpPr>
        <p:spPr>
          <a:xfrm>
            <a:off x="755576" y="2132856"/>
            <a:ext cx="7560840" cy="1113766"/>
          </a:xfrm>
          <a:prstGeom prst="rect">
            <a:avLst/>
          </a:prstGeom>
        </p:spPr>
        <p:txBody>
          <a:bodyPr wrap="square">
            <a:spAutoFit/>
          </a:bodyPr>
          <a:lstStyle/>
          <a:p>
            <a:pPr>
              <a:lnSpc>
                <a:spcPct val="150000"/>
              </a:lnSpc>
            </a:pPr>
            <a:r>
              <a:rPr lang="en-US" altLang="zh-CN" sz="2400" dirty="0" smtClean="0">
                <a:latin typeface="黑体" pitchFamily="49" charset="-122"/>
                <a:ea typeface="黑体" pitchFamily="49" charset="-122"/>
              </a:rPr>
              <a:t>    </a:t>
            </a:r>
            <a:r>
              <a:rPr lang="zh-CN" altLang="en-US" sz="2400" dirty="0" smtClean="0">
                <a:latin typeface="黑体" pitchFamily="49" charset="-122"/>
                <a:ea typeface="黑体" pitchFamily="49" charset="-122"/>
              </a:rPr>
              <a:t>促进优抚工作转型，积极推进退役士兵安置市场化，拓展双拥工作内涵提高服务水平。</a:t>
            </a:r>
          </a:p>
        </p:txBody>
      </p:sp>
      <p:pic>
        <p:nvPicPr>
          <p:cNvPr id="10242" name="Picture 2" descr="f:\program files\360se6\User Data\temp\4699336_132626265065_2.jpg"/>
          <p:cNvPicPr>
            <a:picLocks noChangeAspect="1" noChangeArrowheads="1"/>
          </p:cNvPicPr>
          <p:nvPr/>
        </p:nvPicPr>
        <p:blipFill>
          <a:blip r:embed="rId3" cstate="print"/>
          <a:srcRect b="3827"/>
          <a:stretch>
            <a:fillRect/>
          </a:stretch>
        </p:blipFill>
        <p:spPr bwMode="auto">
          <a:xfrm>
            <a:off x="0" y="3717032"/>
            <a:ext cx="9144000" cy="223224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1000"/>
                                        <p:tgtEl>
                                          <p:spTgt spid="3"/>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dissolve">
                                      <p:cBhvr>
                                        <p:cTn id="15"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5256584" cy="645349"/>
          </a:xfrm>
          <a:prstGeom prst="roundRect">
            <a:avLst>
              <a:gd name="adj" fmla="val 37010"/>
            </a:avLst>
          </a:prstGeom>
          <a:solidFill>
            <a:srgbClr val="ACE14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1</a:t>
            </a:r>
            <a:r>
              <a:rPr lang="zh-CN" altLang="en-US" b="1" dirty="0" smtClean="0"/>
              <a:t>、进一步推动全国“双拥模范城区”创建工作</a:t>
            </a:r>
            <a:endParaRPr lang="zh-CN" altLang="en-US" dirty="0">
              <a:latin typeface="+mn-ea"/>
            </a:endParaRPr>
          </a:p>
        </p:txBody>
      </p:sp>
      <p:sp>
        <p:nvSpPr>
          <p:cNvPr id="9" name="矩形 8"/>
          <p:cNvSpPr/>
          <p:nvPr/>
        </p:nvSpPr>
        <p:spPr>
          <a:xfrm>
            <a:off x="827584" y="2996952"/>
            <a:ext cx="7560840" cy="2657138"/>
          </a:xfrm>
          <a:prstGeom prst="rect">
            <a:avLst/>
          </a:prstGeom>
        </p:spPr>
        <p:txBody>
          <a:bodyPr wrap="square">
            <a:spAutoFit/>
          </a:bodyPr>
          <a:lstStyle/>
          <a:p>
            <a:pPr>
              <a:lnSpc>
                <a:spcPts val="5000"/>
              </a:lnSpc>
              <a:buClr>
                <a:srgbClr val="00B050"/>
              </a:buClr>
              <a:buFont typeface="Wingdings" pitchFamily="2" charset="2"/>
              <a:buChar char="Ø"/>
            </a:pPr>
            <a:r>
              <a:rPr lang="zh-CN" altLang="en-US" dirty="0" smtClean="0">
                <a:latin typeface="黑体" pitchFamily="49" charset="-122"/>
                <a:ea typeface="黑体" pitchFamily="49" charset="-122"/>
              </a:rPr>
              <a:t>促进新形势下的军政、军民关系的建立。</a:t>
            </a:r>
            <a:endParaRPr lang="en-US" altLang="zh-CN" dirty="0" smtClean="0">
              <a:latin typeface="黑体" pitchFamily="49" charset="-122"/>
              <a:ea typeface="黑体" pitchFamily="49" charset="-122"/>
            </a:endParaRPr>
          </a:p>
          <a:p>
            <a:pPr>
              <a:lnSpc>
                <a:spcPts val="5000"/>
              </a:lnSpc>
              <a:buClr>
                <a:srgbClr val="00B050"/>
              </a:buClr>
              <a:buFont typeface="Wingdings" pitchFamily="2" charset="2"/>
              <a:buChar char="Ø"/>
            </a:pPr>
            <a:r>
              <a:rPr lang="zh-CN" altLang="en-US" dirty="0" smtClean="0">
                <a:latin typeface="黑体" pitchFamily="49" charset="-122"/>
                <a:ea typeface="黑体" pitchFamily="49" charset="-122"/>
              </a:rPr>
              <a:t>不断探索创新双拥共建内容和形式，开展政策拥军、实事拥军、科技拥军、文化拥军、社区拥军等一系列扎实有效活动，积极支持国防和军队建设，实现军民融合式发展。</a:t>
            </a:r>
          </a:p>
        </p:txBody>
      </p:sp>
      <p:sp>
        <p:nvSpPr>
          <p:cNvPr id="7" name="Rectangle 1"/>
          <p:cNvSpPr>
            <a:spLocks noChangeArrowheads="1"/>
          </p:cNvSpPr>
          <p:nvPr/>
        </p:nvSpPr>
        <p:spPr bwMode="auto">
          <a:xfrm>
            <a:off x="0" y="1179912"/>
            <a:ext cx="7020272" cy="461665"/>
          </a:xfrm>
          <a:prstGeom prst="rect">
            <a:avLst/>
          </a:prstGeom>
          <a:solidFill>
            <a:srgbClr val="EDF97B"/>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（五）创新优抚安置工作，提高双拥服务水平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slide(fromBottom)">
                                      <p:cBhvr>
                                        <p:cTn id="11" dur="1000"/>
                                        <p:tgtEl>
                                          <p:spTgt spid="9">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slide(fromBottom)">
                                      <p:cBhvr>
                                        <p:cTn id="15"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3168352" cy="645349"/>
          </a:xfrm>
          <a:prstGeom prst="roundRect">
            <a:avLst>
              <a:gd name="adj" fmla="val 37010"/>
            </a:avLst>
          </a:prstGeom>
          <a:solidFill>
            <a:srgbClr val="ACE14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2</a:t>
            </a:r>
            <a:r>
              <a:rPr lang="zh-CN" altLang="en-US" b="1" dirty="0" smtClean="0"/>
              <a:t>、全面落实优待抚恤政策</a:t>
            </a:r>
            <a:endParaRPr lang="zh-CN" altLang="en-US" dirty="0">
              <a:latin typeface="+mn-ea"/>
            </a:endParaRPr>
          </a:p>
        </p:txBody>
      </p:sp>
      <p:sp>
        <p:nvSpPr>
          <p:cNvPr id="9" name="矩形 8"/>
          <p:cNvSpPr/>
          <p:nvPr/>
        </p:nvSpPr>
        <p:spPr>
          <a:xfrm>
            <a:off x="683568" y="2492896"/>
            <a:ext cx="7848872" cy="943528"/>
          </a:xfrm>
          <a:prstGeom prst="rect">
            <a:avLst/>
          </a:prstGeom>
        </p:spPr>
        <p:txBody>
          <a:bodyPr wrap="square">
            <a:spAutoFit/>
          </a:bodyPr>
          <a:lstStyle/>
          <a:p>
            <a:pPr>
              <a:lnSpc>
                <a:spcPct val="150000"/>
              </a:lnSpc>
            </a:pPr>
            <a:r>
              <a:rPr lang="zh-CN" altLang="en-US" sz="2000" dirty="0" smtClean="0">
                <a:latin typeface="黑体" pitchFamily="49" charset="-122"/>
                <a:ea typeface="黑体" pitchFamily="49" charset="-122"/>
              </a:rPr>
              <a:t>    进一步完善优抚对象抚恤补助标准自然增长机制，依据国家政策规定逐步提高抚恤补助和优待金标准，提高重点优抚对象保障水平。</a:t>
            </a:r>
          </a:p>
        </p:txBody>
      </p:sp>
      <p:pic>
        <p:nvPicPr>
          <p:cNvPr id="1026" name="Picture 2" descr="f:\program files\360se6\User Data\temp\3962f6f7.jpg"/>
          <p:cNvPicPr>
            <a:picLocks noChangeAspect="1" noChangeArrowheads="1"/>
          </p:cNvPicPr>
          <p:nvPr/>
        </p:nvPicPr>
        <p:blipFill>
          <a:blip r:embed="rId3" cstate="print"/>
          <a:srcRect/>
          <a:stretch>
            <a:fillRect/>
          </a:stretch>
        </p:blipFill>
        <p:spPr bwMode="auto">
          <a:xfrm>
            <a:off x="2411760" y="3645024"/>
            <a:ext cx="4248472" cy="2526723"/>
          </a:xfrm>
          <a:prstGeom prst="rect">
            <a:avLst/>
          </a:prstGeom>
          <a:ln>
            <a:noFill/>
          </a:ln>
          <a:effectLst>
            <a:outerShdw blurRad="190500" algn="tl" rotWithShape="0">
              <a:srgbClr val="000000">
                <a:alpha val="70000"/>
              </a:srgbClr>
            </a:outerShdw>
          </a:effectLst>
        </p:spPr>
      </p:pic>
      <p:sp>
        <p:nvSpPr>
          <p:cNvPr id="8" name="Rectangle 1"/>
          <p:cNvSpPr>
            <a:spLocks noChangeArrowheads="1"/>
          </p:cNvSpPr>
          <p:nvPr/>
        </p:nvSpPr>
        <p:spPr bwMode="auto">
          <a:xfrm>
            <a:off x="0" y="1179912"/>
            <a:ext cx="7020272" cy="461665"/>
          </a:xfrm>
          <a:prstGeom prst="rect">
            <a:avLst/>
          </a:prstGeom>
          <a:solidFill>
            <a:srgbClr val="EDF97B"/>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（五）创新优抚安置工作，提高双拥服务水平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3" name="Rectangle 1"/>
          <p:cNvSpPr>
            <a:spLocks noChangeArrowheads="1"/>
          </p:cNvSpPr>
          <p:nvPr/>
        </p:nvSpPr>
        <p:spPr bwMode="auto">
          <a:xfrm>
            <a:off x="251520" y="1210689"/>
            <a:ext cx="6120680" cy="400110"/>
          </a:xfrm>
          <a:prstGeom prst="rect">
            <a:avLst/>
          </a:prstGeom>
          <a:solidFill>
            <a:srgbClr val="EDF97B"/>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000" b="1" dirty="0" smtClean="0">
                <a:latin typeface="Times New Roman" pitchFamily="18" charset="0"/>
                <a:ea typeface="宋体" pitchFamily="2" charset="-122"/>
                <a:cs typeface="楷体_GB2312"/>
              </a:rPr>
              <a:t>（五）创新优抚安置工作，提高双拥服务水平</a:t>
            </a:r>
          </a:p>
        </p:txBody>
      </p:sp>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6048672" cy="645349"/>
          </a:xfrm>
          <a:prstGeom prst="roundRect">
            <a:avLst>
              <a:gd name="adj" fmla="val 37010"/>
            </a:avLst>
          </a:prstGeom>
          <a:solidFill>
            <a:srgbClr val="ACE14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3</a:t>
            </a:r>
            <a:r>
              <a:rPr lang="zh-CN" altLang="en-US" b="1" dirty="0" smtClean="0"/>
              <a:t>、健全完善退役士兵免费职业技能培训和接收安置体系</a:t>
            </a:r>
            <a:endParaRPr lang="zh-CN" altLang="en-US" dirty="0">
              <a:latin typeface="+mn-ea"/>
            </a:endParaRPr>
          </a:p>
        </p:txBody>
      </p:sp>
      <p:sp>
        <p:nvSpPr>
          <p:cNvPr id="9" name="矩形 8"/>
          <p:cNvSpPr/>
          <p:nvPr/>
        </p:nvSpPr>
        <p:spPr>
          <a:xfrm>
            <a:off x="539552" y="3140968"/>
            <a:ext cx="3312368" cy="2104872"/>
          </a:xfrm>
          <a:prstGeom prst="rect">
            <a:avLst/>
          </a:prstGeom>
        </p:spPr>
        <p:txBody>
          <a:bodyPr wrap="square">
            <a:spAutoFit/>
          </a:bodyPr>
          <a:lstStyle/>
          <a:p>
            <a:pPr algn="just">
              <a:lnSpc>
                <a:spcPct val="150000"/>
              </a:lnSpc>
              <a:buClr>
                <a:srgbClr val="00B050"/>
              </a:buClr>
              <a:buFont typeface="Wingdings" pitchFamily="2" charset="2"/>
              <a:buChar char="Ø"/>
            </a:pPr>
            <a:r>
              <a:rPr lang="zh-CN" altLang="en-US" dirty="0" smtClean="0">
                <a:latin typeface="黑体" pitchFamily="49" charset="-122"/>
                <a:ea typeface="黑体" pitchFamily="49" charset="-122"/>
              </a:rPr>
              <a:t>　建立退役士兵职业教育和技能培训长效机制，大力推进自谋职业和自主创业，巩固和提高全区退役士兵安置率和实际就业率。</a:t>
            </a:r>
          </a:p>
        </p:txBody>
      </p:sp>
      <p:pic>
        <p:nvPicPr>
          <p:cNvPr id="77826" name="Picture 2" descr="f:\program files\360se6\User Data\temp\Img387496223.jpg"/>
          <p:cNvPicPr>
            <a:picLocks noChangeAspect="1" noChangeArrowheads="1"/>
          </p:cNvPicPr>
          <p:nvPr/>
        </p:nvPicPr>
        <p:blipFill>
          <a:blip r:embed="rId3" cstate="print"/>
          <a:srcRect/>
          <a:stretch>
            <a:fillRect/>
          </a:stretch>
        </p:blipFill>
        <p:spPr bwMode="auto">
          <a:xfrm>
            <a:off x="4427984" y="2780928"/>
            <a:ext cx="4219354" cy="3168352"/>
          </a:xfrm>
          <a:prstGeom prst="rect">
            <a:avLst/>
          </a:prstGeom>
          <a:ln>
            <a:noFill/>
          </a:ln>
          <a:effectLst>
            <a:softEdge rad="112500"/>
          </a:effectLst>
        </p:spPr>
      </p:pic>
      <p:sp>
        <p:nvSpPr>
          <p:cNvPr id="8" name="Rectangle 1"/>
          <p:cNvSpPr>
            <a:spLocks noChangeArrowheads="1"/>
          </p:cNvSpPr>
          <p:nvPr/>
        </p:nvSpPr>
        <p:spPr bwMode="auto">
          <a:xfrm>
            <a:off x="0" y="1179912"/>
            <a:ext cx="7020272" cy="461665"/>
          </a:xfrm>
          <a:prstGeom prst="rect">
            <a:avLst/>
          </a:prstGeom>
          <a:solidFill>
            <a:srgbClr val="EDF97B"/>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（五）创新优抚安置工作，提高双拥服务水平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77826"/>
                                        </p:tgtEl>
                                        <p:attrNameLst>
                                          <p:attrName>style.visibility</p:attrName>
                                        </p:attrNameLst>
                                      </p:cBhvr>
                                      <p:to>
                                        <p:strVal val="visible"/>
                                      </p:to>
                                    </p:set>
                                    <p:animEffect transition="in" filter="dissolve">
                                      <p:cBhvr>
                                        <p:cTn id="15" dur="1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3" name="Rectangle 1"/>
          <p:cNvSpPr>
            <a:spLocks noChangeArrowheads="1"/>
          </p:cNvSpPr>
          <p:nvPr/>
        </p:nvSpPr>
        <p:spPr bwMode="auto">
          <a:xfrm>
            <a:off x="-36512" y="1179912"/>
            <a:ext cx="5328592" cy="461665"/>
          </a:xfrm>
          <a:prstGeom prst="rect">
            <a:avLst/>
          </a:prstGeom>
          <a:solidFill>
            <a:srgbClr val="FBBDC7"/>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（六）认真履行社会事务管理职责</a:t>
            </a:r>
          </a:p>
        </p:txBody>
      </p:sp>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7" name="矩形 6"/>
          <p:cNvSpPr/>
          <p:nvPr/>
        </p:nvSpPr>
        <p:spPr>
          <a:xfrm>
            <a:off x="4499992" y="1844824"/>
            <a:ext cx="4392488" cy="1938992"/>
          </a:xfrm>
          <a:prstGeom prst="rect">
            <a:avLst/>
          </a:prstGeom>
        </p:spPr>
        <p:txBody>
          <a:bodyPr wrap="square">
            <a:spAutoFit/>
          </a:bodyPr>
          <a:lstStyle/>
          <a:p>
            <a:pPr>
              <a:buClr>
                <a:srgbClr val="00B050"/>
              </a:buClr>
              <a:buFont typeface="Wingdings" pitchFamily="2" charset="2"/>
              <a:buChar char="Ø"/>
            </a:pPr>
            <a:r>
              <a:rPr lang="en-US" altLang="zh-CN" sz="2000" dirty="0" smtClean="0">
                <a:latin typeface="黑体" pitchFamily="49" charset="-122"/>
                <a:ea typeface="黑体" pitchFamily="49" charset="-122"/>
              </a:rPr>
              <a:t>  </a:t>
            </a:r>
            <a:r>
              <a:rPr lang="zh-CN" altLang="zh-CN" sz="2000" dirty="0" smtClean="0">
                <a:latin typeface="黑体" pitchFamily="49" charset="-122"/>
                <a:ea typeface="黑体" pitchFamily="49" charset="-122"/>
              </a:rPr>
              <a:t>适应现代公共管理与服务需求，加大社会专项事务推进力度。</a:t>
            </a:r>
            <a:endParaRPr lang="en-US" altLang="zh-CN" sz="2000" dirty="0" smtClean="0">
              <a:latin typeface="黑体" pitchFamily="49" charset="-122"/>
              <a:ea typeface="黑体" pitchFamily="49" charset="-122"/>
            </a:endParaRPr>
          </a:p>
          <a:p>
            <a:pPr>
              <a:buClr>
                <a:srgbClr val="00B050"/>
              </a:buClr>
              <a:buFont typeface="Wingdings" pitchFamily="2" charset="2"/>
              <a:buChar char="Ø"/>
            </a:pPr>
            <a:endParaRPr lang="en-US" altLang="zh-CN" sz="2000" dirty="0" smtClean="0">
              <a:latin typeface="黑体" pitchFamily="49" charset="-122"/>
              <a:ea typeface="黑体" pitchFamily="49" charset="-122"/>
            </a:endParaRPr>
          </a:p>
          <a:p>
            <a:pPr>
              <a:buClr>
                <a:srgbClr val="00B050"/>
              </a:buClr>
              <a:buFont typeface="Wingdings" pitchFamily="2" charset="2"/>
              <a:buChar char="Ø"/>
            </a:pPr>
            <a:r>
              <a:rPr lang="en-US" altLang="zh-CN" sz="2000" dirty="0" smtClean="0">
                <a:latin typeface="黑体" pitchFamily="49" charset="-122"/>
                <a:ea typeface="黑体" pitchFamily="49" charset="-122"/>
              </a:rPr>
              <a:t>  </a:t>
            </a:r>
            <a:r>
              <a:rPr lang="zh-CN" altLang="zh-CN" sz="2000" dirty="0" smtClean="0">
                <a:latin typeface="黑体" pitchFamily="49" charset="-122"/>
                <a:ea typeface="黑体" pitchFamily="49" charset="-122"/>
              </a:rPr>
              <a:t>提升行政区划、婚姻（收养）、流浪乞讨、殡葬等专项事务的管理与服务水平。</a:t>
            </a:r>
            <a:endParaRPr lang="zh-CN" altLang="en-US" sz="2000" dirty="0">
              <a:latin typeface="黑体" pitchFamily="49" charset="-122"/>
              <a:ea typeface="黑体" pitchFamily="49" charset="-122"/>
            </a:endParaRPr>
          </a:p>
        </p:txBody>
      </p:sp>
      <p:pic>
        <p:nvPicPr>
          <p:cNvPr id="7170" name="Picture 2" descr="f:\program files\360se6\User Data\temp\5327470_153842936000_2.jpg"/>
          <p:cNvPicPr>
            <a:picLocks noChangeAspect="1" noChangeArrowheads="1"/>
          </p:cNvPicPr>
          <p:nvPr/>
        </p:nvPicPr>
        <p:blipFill>
          <a:blip r:embed="rId3" cstate="print"/>
          <a:srcRect b="4810"/>
          <a:stretch>
            <a:fillRect/>
          </a:stretch>
        </p:blipFill>
        <p:spPr bwMode="auto">
          <a:xfrm>
            <a:off x="4572000" y="3936002"/>
            <a:ext cx="3312368" cy="2229302"/>
          </a:xfrm>
          <a:prstGeom prst="roundRect">
            <a:avLst/>
          </a:prstGeom>
          <a:ln>
            <a:noFill/>
          </a:ln>
          <a:effectLst>
            <a:outerShdw blurRad="292100" dist="139700" dir="2700000" algn="tl" rotWithShape="0">
              <a:srgbClr val="333333">
                <a:alpha val="65000"/>
              </a:srgbClr>
            </a:outerShdw>
          </a:effectLst>
        </p:spPr>
      </p:pic>
      <p:pic>
        <p:nvPicPr>
          <p:cNvPr id="7172" name="Picture 4" descr="f:\program files\360se6\User Data\temp\10176794_123159023335_2.jpg"/>
          <p:cNvPicPr>
            <a:picLocks noChangeAspect="1" noChangeArrowheads="1"/>
          </p:cNvPicPr>
          <p:nvPr/>
        </p:nvPicPr>
        <p:blipFill>
          <a:blip r:embed="rId4" cstate="print"/>
          <a:srcRect l="5405" t="3859" r="5405" b="7390"/>
          <a:stretch>
            <a:fillRect/>
          </a:stretch>
        </p:blipFill>
        <p:spPr bwMode="auto">
          <a:xfrm>
            <a:off x="971600" y="1988840"/>
            <a:ext cx="2602320" cy="3627476"/>
          </a:xfrm>
          <a:prstGeom prst="round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1000"/>
                                        <p:tgtEl>
                                          <p:spTgt spid="3"/>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slide(fromBottom)">
                                      <p:cBhvr>
                                        <p:cTn id="11" dur="1000"/>
                                        <p:tgtEl>
                                          <p:spTgt spid="7">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slide(fromBottom)">
                                      <p:cBhvr>
                                        <p:cTn id="15" dur="1000"/>
                                        <p:tgtEl>
                                          <p:spTgt spid="7">
                                            <p:txEl>
                                              <p:pRg st="2" end="2"/>
                                            </p:txEl>
                                          </p:spTgt>
                                        </p:tgtEl>
                                      </p:cBhvr>
                                    </p:animEffect>
                                  </p:childTnLst>
                                </p:cTn>
                              </p:par>
                            </p:childTnLst>
                          </p:cTn>
                        </p:par>
                        <p:par>
                          <p:cTn id="16" fill="hold">
                            <p:stCondLst>
                              <p:cond delay="3000"/>
                            </p:stCondLst>
                            <p:childTnLst>
                              <p:par>
                                <p:cTn id="17" presetID="21" presetClass="entr" presetSubtype="4" fill="hold" nodeType="after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wheel(4)">
                                      <p:cBhvr>
                                        <p:cTn id="19" dur="1000"/>
                                        <p:tgtEl>
                                          <p:spTgt spid="7172"/>
                                        </p:tgtEl>
                                      </p:cBhvr>
                                    </p:animEffect>
                                  </p:childTnLst>
                                </p:cTn>
                              </p:par>
                              <p:par>
                                <p:cTn id="20" presetID="21" presetClass="entr" presetSubtype="4"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heel(4)">
                                      <p:cBhvr>
                                        <p:cTn id="22"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4320480" cy="645349"/>
          </a:xfrm>
          <a:prstGeom prst="roundRect">
            <a:avLst>
              <a:gd name="adj" fmla="val 37010"/>
            </a:avLst>
          </a:prstGeom>
          <a:solidFill>
            <a:srgbClr val="FFCC2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1</a:t>
            </a:r>
            <a:r>
              <a:rPr lang="zh-CN" altLang="en-US" b="1" dirty="0" smtClean="0"/>
              <a:t>、深化行政区划管理，提高服务水平</a:t>
            </a:r>
            <a:endParaRPr lang="zh-CN" altLang="en-US" dirty="0">
              <a:latin typeface="+mn-ea"/>
            </a:endParaRPr>
          </a:p>
        </p:txBody>
      </p:sp>
      <p:sp>
        <p:nvSpPr>
          <p:cNvPr id="9" name="矩形 8"/>
          <p:cNvSpPr/>
          <p:nvPr/>
        </p:nvSpPr>
        <p:spPr>
          <a:xfrm>
            <a:off x="467544" y="2428868"/>
            <a:ext cx="7704856" cy="4026552"/>
          </a:xfrm>
          <a:prstGeom prst="rect">
            <a:avLst/>
          </a:prstGeom>
        </p:spPr>
        <p:txBody>
          <a:bodyPr wrap="square">
            <a:spAutoFit/>
          </a:bodyPr>
          <a:lstStyle/>
          <a:p>
            <a:pPr algn="just">
              <a:lnSpc>
                <a:spcPts val="4500"/>
              </a:lnSpc>
              <a:buClr>
                <a:srgbClr val="00B050"/>
              </a:buClr>
              <a:buFont typeface="Wingdings" pitchFamily="2" charset="2"/>
              <a:buChar char="Ø"/>
            </a:pPr>
            <a:r>
              <a:rPr lang="zh-CN" altLang="en-US" dirty="0" smtClean="0">
                <a:latin typeface="黑体" pitchFamily="49" charset="-122"/>
                <a:ea typeface="黑体" pitchFamily="49" charset="-122"/>
              </a:rPr>
              <a:t>推进地名公共服务。</a:t>
            </a:r>
            <a:endParaRPr lang="en-US" altLang="zh-CN" dirty="0" smtClean="0">
              <a:latin typeface="黑体" pitchFamily="49" charset="-122"/>
              <a:ea typeface="黑体" pitchFamily="49" charset="-122"/>
            </a:endParaRPr>
          </a:p>
          <a:p>
            <a:pPr algn="just">
              <a:lnSpc>
                <a:spcPts val="4500"/>
              </a:lnSpc>
              <a:buClr>
                <a:srgbClr val="00B050"/>
              </a:buClr>
              <a:buFont typeface="Wingdings" pitchFamily="2" charset="2"/>
              <a:buChar char="Ø"/>
            </a:pPr>
            <a:r>
              <a:rPr lang="zh-CN" altLang="en-US" dirty="0" smtClean="0">
                <a:latin typeface="黑体" pitchFamily="49" charset="-122"/>
                <a:ea typeface="黑体" pitchFamily="49" charset="-122"/>
              </a:rPr>
              <a:t>建立健全行政区域界线管理长效机制，深入开展平安边界创建活动，全面落实边界地区联席会议制度，自检联检、界桩管护、跨界、开发建设申报、矛盾纠纷调处等制度，确保边界地区和谐稳定。</a:t>
            </a:r>
            <a:endParaRPr lang="en-US" altLang="zh-CN" dirty="0" smtClean="0">
              <a:latin typeface="黑体" pitchFamily="49" charset="-122"/>
              <a:ea typeface="黑体" pitchFamily="49" charset="-122"/>
            </a:endParaRPr>
          </a:p>
          <a:p>
            <a:pPr algn="just">
              <a:lnSpc>
                <a:spcPts val="4500"/>
              </a:lnSpc>
              <a:buClr>
                <a:srgbClr val="00B050"/>
              </a:buClr>
              <a:buFont typeface="Wingdings" pitchFamily="2" charset="2"/>
              <a:buChar char="Ø"/>
            </a:pPr>
            <a:r>
              <a:rPr lang="zh-CN" altLang="en-US" dirty="0" smtClean="0">
                <a:latin typeface="黑体" pitchFamily="49" charset="-122"/>
                <a:ea typeface="黑体" pitchFamily="49" charset="-122"/>
              </a:rPr>
              <a:t>全面完成第二次全国地名普查任务，完善地名管理标准，加强辖区内历史地名保护和地名文化建设，规范城区地名标志设置，加强地名公共服务、便利居民出行。</a:t>
            </a:r>
          </a:p>
        </p:txBody>
      </p:sp>
      <p:sp>
        <p:nvSpPr>
          <p:cNvPr id="7" name="Rectangle 1"/>
          <p:cNvSpPr>
            <a:spLocks noChangeArrowheads="1"/>
          </p:cNvSpPr>
          <p:nvPr/>
        </p:nvSpPr>
        <p:spPr bwMode="auto">
          <a:xfrm>
            <a:off x="35496" y="1179912"/>
            <a:ext cx="5328592" cy="461665"/>
          </a:xfrm>
          <a:prstGeom prst="rect">
            <a:avLst/>
          </a:prstGeom>
          <a:solidFill>
            <a:srgbClr val="FBBDC7"/>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（六）认真履行社会事务管理职责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slide(fromBottom)">
                                      <p:cBhvr>
                                        <p:cTn id="11" dur="1000"/>
                                        <p:tgtEl>
                                          <p:spTgt spid="9">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slide(fromBottom)">
                                      <p:cBhvr>
                                        <p:cTn id="15" dur="1000"/>
                                        <p:tgtEl>
                                          <p:spTgt spid="9">
                                            <p:txEl>
                                              <p:pRg st="1" end="1"/>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slide(fromBottom)">
                                      <p:cBhvr>
                                        <p:cTn id="19"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3960440" cy="645349"/>
          </a:xfrm>
          <a:prstGeom prst="roundRect">
            <a:avLst>
              <a:gd name="adj" fmla="val 37010"/>
            </a:avLst>
          </a:prstGeom>
          <a:solidFill>
            <a:srgbClr val="FFCC2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2</a:t>
            </a:r>
            <a:r>
              <a:rPr lang="zh-CN" altLang="en-US" b="1" dirty="0" smtClean="0"/>
              <a:t>、提高婚姻和收养登记服务水平</a:t>
            </a:r>
            <a:endParaRPr lang="zh-CN" altLang="en-US" dirty="0">
              <a:latin typeface="+mn-ea"/>
            </a:endParaRPr>
          </a:p>
        </p:txBody>
      </p:sp>
      <p:sp>
        <p:nvSpPr>
          <p:cNvPr id="9" name="矩形 8"/>
          <p:cNvSpPr/>
          <p:nvPr/>
        </p:nvSpPr>
        <p:spPr>
          <a:xfrm>
            <a:off x="467544" y="2708920"/>
            <a:ext cx="3816424" cy="3351367"/>
          </a:xfrm>
          <a:prstGeom prst="rect">
            <a:avLst/>
          </a:prstGeom>
        </p:spPr>
        <p:txBody>
          <a:bodyPr wrap="square">
            <a:spAutoFit/>
          </a:bodyPr>
          <a:lstStyle/>
          <a:p>
            <a:pPr algn="just">
              <a:lnSpc>
                <a:spcPct val="150000"/>
              </a:lnSpc>
              <a:buClr>
                <a:srgbClr val="00B050"/>
              </a:buClr>
              <a:buFont typeface="Wingdings" pitchFamily="2" charset="2"/>
              <a:buChar char="Ø"/>
            </a:pPr>
            <a:r>
              <a:rPr lang="zh-CN" altLang="en-US" dirty="0" smtClean="0">
                <a:latin typeface="黑体" pitchFamily="49" charset="-122"/>
                <a:ea typeface="黑体" pitchFamily="49" charset="-122"/>
              </a:rPr>
              <a:t>   以便民为原则，优化婚姻和收养登记流程，进一步改善登记场所和服务设施，提高服务水平，进一步推进登记流程规范化和服务人性化，开展婚姻登记机关等级评定创建工作，打造婚姻和收养登记服务优质品牌，培养一支高素质登记员队伍。</a:t>
            </a:r>
          </a:p>
        </p:txBody>
      </p:sp>
      <p:pic>
        <p:nvPicPr>
          <p:cNvPr id="78851" name="Picture 3" descr="C:\Users\Administrator\Desktop\20110214164354021040.jpg"/>
          <p:cNvPicPr>
            <a:picLocks noChangeAspect="1" noChangeArrowheads="1"/>
          </p:cNvPicPr>
          <p:nvPr/>
        </p:nvPicPr>
        <p:blipFill>
          <a:blip r:embed="rId3" cstate="print">
            <a:lum bright="-10000"/>
          </a:blip>
          <a:srcRect/>
          <a:stretch>
            <a:fillRect/>
          </a:stretch>
        </p:blipFill>
        <p:spPr bwMode="auto">
          <a:xfrm>
            <a:off x="4802956" y="2420888"/>
            <a:ext cx="3657476" cy="2710129"/>
          </a:xfrm>
          <a:prstGeom prst="rect">
            <a:avLst/>
          </a:prstGeom>
          <a:noFill/>
          <a:ln w="76200">
            <a:solidFill>
              <a:srgbClr val="FBBDC7"/>
            </a:solidFill>
          </a:ln>
        </p:spPr>
      </p:pic>
      <p:sp>
        <p:nvSpPr>
          <p:cNvPr id="8" name="Rectangle 1"/>
          <p:cNvSpPr>
            <a:spLocks noChangeArrowheads="1"/>
          </p:cNvSpPr>
          <p:nvPr/>
        </p:nvSpPr>
        <p:spPr bwMode="auto">
          <a:xfrm>
            <a:off x="-36512" y="1179912"/>
            <a:ext cx="5328592" cy="461665"/>
          </a:xfrm>
          <a:prstGeom prst="rect">
            <a:avLst/>
          </a:prstGeom>
          <a:solidFill>
            <a:srgbClr val="FBBDC7"/>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（六）认真履行社会事务管理职责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slide(fromBottom)">
                                      <p:cBhvr>
                                        <p:cTn id="11" dur="1000"/>
                                        <p:tgtEl>
                                          <p:spTgt spid="9">
                                            <p:txEl>
                                              <p:pRg st="0" end="0"/>
                                            </p:txEl>
                                          </p:spTgt>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78851"/>
                                        </p:tgtEl>
                                        <p:attrNameLst>
                                          <p:attrName>style.visibility</p:attrName>
                                        </p:attrNameLst>
                                      </p:cBhvr>
                                      <p:to>
                                        <p:strVal val="visible"/>
                                      </p:to>
                                    </p:set>
                                    <p:animEffect transition="in" filter="dissolve">
                                      <p:cBhvr>
                                        <p:cTn id="15" dur="1000"/>
                                        <p:tgtEl>
                                          <p:spTgt spid="7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3888432" cy="645349"/>
          </a:xfrm>
          <a:prstGeom prst="roundRect">
            <a:avLst>
              <a:gd name="adj" fmla="val 37010"/>
            </a:avLst>
          </a:prstGeom>
          <a:solidFill>
            <a:srgbClr val="FFCC2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3</a:t>
            </a:r>
            <a:r>
              <a:rPr lang="zh-CN" altLang="en-US" b="1" dirty="0" smtClean="0"/>
              <a:t>、加强流浪乞讨人员救助管理</a:t>
            </a:r>
            <a:endParaRPr lang="zh-CN" altLang="en-US" dirty="0">
              <a:latin typeface="+mn-ea"/>
            </a:endParaRPr>
          </a:p>
        </p:txBody>
      </p:sp>
      <p:sp>
        <p:nvSpPr>
          <p:cNvPr id="9" name="矩形 8"/>
          <p:cNvSpPr/>
          <p:nvPr/>
        </p:nvSpPr>
        <p:spPr>
          <a:xfrm>
            <a:off x="642910" y="2798762"/>
            <a:ext cx="3714776" cy="3416320"/>
          </a:xfrm>
          <a:prstGeom prst="rect">
            <a:avLst/>
          </a:prstGeom>
        </p:spPr>
        <p:txBody>
          <a:bodyPr wrap="square">
            <a:spAutoFit/>
          </a:bodyPr>
          <a:lstStyle/>
          <a:p>
            <a:pPr algn="just">
              <a:lnSpc>
                <a:spcPct val="150000"/>
              </a:lnSpc>
              <a:buClr>
                <a:srgbClr val="00B050"/>
              </a:buClr>
              <a:buFont typeface="Wingdings" pitchFamily="2" charset="2"/>
              <a:buChar char="Ø"/>
            </a:pPr>
            <a:r>
              <a:rPr lang="zh-CN" altLang="en-US" dirty="0" smtClean="0">
                <a:latin typeface="黑体" pitchFamily="49" charset="-122"/>
                <a:ea typeface="黑体" pitchFamily="49" charset="-122"/>
              </a:rPr>
              <a:t>  变被动救助为主动救助，建立健全由民政、公安、城管等部门组成的街头流浪人员联动救助机制，坚持属地管理的原则、构建区、街、社区流浪乞讨人员救助体系，增强救助能力，拓展救助管理范围，加强对流浪老人，未成年人及其他无民事行为能力人员的权益保护力度。</a:t>
            </a:r>
          </a:p>
        </p:txBody>
      </p:sp>
      <p:pic>
        <p:nvPicPr>
          <p:cNvPr id="5122" name="Picture 2" descr="f:\program files\360se6\User Data\temp\20130531130040814.jpg"/>
          <p:cNvPicPr>
            <a:picLocks noChangeAspect="1" noChangeArrowheads="1"/>
          </p:cNvPicPr>
          <p:nvPr/>
        </p:nvPicPr>
        <p:blipFill>
          <a:blip r:embed="rId3" cstate="print"/>
          <a:srcRect/>
          <a:stretch>
            <a:fillRect/>
          </a:stretch>
        </p:blipFill>
        <p:spPr bwMode="auto">
          <a:xfrm>
            <a:off x="5148064" y="1556792"/>
            <a:ext cx="2878515" cy="41764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Rectangle 1"/>
          <p:cNvSpPr>
            <a:spLocks noChangeArrowheads="1"/>
          </p:cNvSpPr>
          <p:nvPr/>
        </p:nvSpPr>
        <p:spPr bwMode="auto">
          <a:xfrm>
            <a:off x="-36512" y="1179912"/>
            <a:ext cx="5328592" cy="461665"/>
          </a:xfrm>
          <a:prstGeom prst="rect">
            <a:avLst/>
          </a:prstGeom>
          <a:solidFill>
            <a:srgbClr val="FBBDC7"/>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（六）认真履行社会事务管理职责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dissolve">
                                      <p:cBhvr>
                                        <p:cTn id="15"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196752"/>
            <a:ext cx="5940152" cy="40011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noFill/>
          </a:ln>
        </p:spPr>
        <p:txBody>
          <a:bodyPr wrap="square">
            <a:spAutoFit/>
          </a:bodyPr>
          <a:lstStyle/>
          <a:p>
            <a:pPr>
              <a:buClr>
                <a:srgbClr val="C00000"/>
              </a:buClr>
              <a:buFont typeface="Wingdings" pitchFamily="2" charset="2"/>
              <a:buChar char="u"/>
            </a:pPr>
            <a:endParaRPr lang="zh-CN" altLang="en-US" sz="2000" dirty="0"/>
          </a:p>
        </p:txBody>
      </p:sp>
      <p:sp>
        <p:nvSpPr>
          <p:cNvPr id="4" name="矩形 3"/>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sp>
        <p:nvSpPr>
          <p:cNvPr id="27" name="Rectangle 5"/>
          <p:cNvSpPr>
            <a:spLocks noChangeArrowheads="1"/>
          </p:cNvSpPr>
          <p:nvPr/>
        </p:nvSpPr>
        <p:spPr bwMode="auto">
          <a:xfrm>
            <a:off x="5683433" y="3571875"/>
            <a:ext cx="492125" cy="1857375"/>
          </a:xfrm>
          <a:prstGeom prst="rect">
            <a:avLst/>
          </a:prstGeom>
          <a:solidFill>
            <a:srgbClr val="EAB216"/>
          </a:solidFill>
          <a:ln w="9525">
            <a:noFill/>
            <a:miter lim="800000"/>
            <a:headEnd/>
            <a:tailEnd/>
          </a:ln>
        </p:spPr>
        <p:txBody>
          <a:bodyPr wrap="none" anchor="ctr"/>
          <a:lstStyle/>
          <a:p>
            <a:endParaRPr lang="zh-CN" altLang="en-US">
              <a:latin typeface="Calibri" pitchFamily="34" charset="0"/>
            </a:endParaRPr>
          </a:p>
        </p:txBody>
      </p:sp>
      <p:sp>
        <p:nvSpPr>
          <p:cNvPr id="28" name="Rectangle 6"/>
          <p:cNvSpPr>
            <a:spLocks noChangeArrowheads="1"/>
          </p:cNvSpPr>
          <p:nvPr/>
        </p:nvSpPr>
        <p:spPr bwMode="auto">
          <a:xfrm>
            <a:off x="5683433" y="4291013"/>
            <a:ext cx="492125" cy="1138237"/>
          </a:xfrm>
          <a:prstGeom prst="rect">
            <a:avLst/>
          </a:prstGeom>
          <a:solidFill>
            <a:srgbClr val="EAB216"/>
          </a:solidFill>
          <a:ln w="9525">
            <a:noFill/>
            <a:miter lim="800000"/>
            <a:headEnd/>
            <a:tailEnd/>
          </a:ln>
        </p:spPr>
        <p:txBody>
          <a:bodyPr wrap="none" anchor="ctr"/>
          <a:lstStyle/>
          <a:p>
            <a:endParaRPr lang="zh-CN" altLang="en-US">
              <a:latin typeface="Calibri" pitchFamily="34" charset="0"/>
            </a:endParaRPr>
          </a:p>
        </p:txBody>
      </p:sp>
      <p:sp>
        <p:nvSpPr>
          <p:cNvPr id="29" name="Text Box 14"/>
          <p:cNvSpPr txBox="1">
            <a:spLocks noChangeArrowheads="1"/>
          </p:cNvSpPr>
          <p:nvPr/>
        </p:nvSpPr>
        <p:spPr bwMode="gray">
          <a:xfrm>
            <a:off x="2475095" y="5473700"/>
            <a:ext cx="1079500" cy="369332"/>
          </a:xfrm>
          <a:prstGeom prst="rect">
            <a:avLst/>
          </a:prstGeom>
          <a:noFill/>
          <a:ln w="9525" algn="ctr">
            <a:noFill/>
            <a:miter lim="800000"/>
            <a:headEnd/>
            <a:tailEnd/>
          </a:ln>
        </p:spPr>
        <p:txBody>
          <a:bodyPr>
            <a:spAutoFit/>
          </a:bodyPr>
          <a:lstStyle/>
          <a:p>
            <a:pPr algn="ctr">
              <a:spcBef>
                <a:spcPct val="50000"/>
              </a:spcBef>
            </a:pPr>
            <a:endParaRPr lang="zh-CN" altLang="en-US" b="1">
              <a:solidFill>
                <a:srgbClr val="080808"/>
              </a:solidFill>
              <a:latin typeface="黑体" pitchFamily="49" charset="-122"/>
              <a:ea typeface="黑体" pitchFamily="49" charset="-122"/>
              <a:cs typeface="Arial" charset="0"/>
            </a:endParaRPr>
          </a:p>
        </p:txBody>
      </p:sp>
      <p:sp>
        <p:nvSpPr>
          <p:cNvPr id="30" name="WordArt 15"/>
          <p:cNvSpPr>
            <a:spLocks noChangeArrowheads="1" noChangeShapeType="1" noTextEdit="1"/>
          </p:cNvSpPr>
          <p:nvPr/>
        </p:nvSpPr>
        <p:spPr bwMode="auto">
          <a:xfrm>
            <a:off x="2762433" y="2244725"/>
            <a:ext cx="614362" cy="327025"/>
          </a:xfrm>
          <a:prstGeom prst="rect">
            <a:avLst/>
          </a:prstGeom>
        </p:spPr>
        <p:txBody>
          <a:bodyPr wrap="none" fromWordArt="1">
            <a:prstTxWarp prst="textPlain">
              <a:avLst>
                <a:gd name="adj" fmla="val 50000"/>
              </a:avLst>
            </a:prstTxWarp>
          </a:bodyPr>
          <a:lstStyle/>
          <a:p>
            <a:pPr algn="ctr"/>
            <a:r>
              <a:rPr lang="en-US" altLang="zh-CN" sz="3600" b="1" kern="10" dirty="0" smtClean="0">
                <a:ln w="9525">
                  <a:noFill/>
                  <a:round/>
                  <a:headEnd/>
                  <a:tailEnd/>
                </a:ln>
                <a:solidFill>
                  <a:srgbClr val="800000"/>
                </a:solidFill>
                <a:latin typeface="黑体"/>
                <a:ea typeface="黑体"/>
              </a:rPr>
              <a:t>27%</a:t>
            </a:r>
            <a:endParaRPr lang="zh-CN" altLang="en-US" sz="3600" b="1" kern="10" dirty="0">
              <a:ln w="9525">
                <a:noFill/>
                <a:round/>
                <a:headEnd/>
                <a:tailEnd/>
              </a:ln>
              <a:solidFill>
                <a:srgbClr val="800000"/>
              </a:solidFill>
              <a:latin typeface="黑体"/>
              <a:ea typeface="黑体"/>
            </a:endParaRPr>
          </a:p>
        </p:txBody>
      </p:sp>
      <p:sp>
        <p:nvSpPr>
          <p:cNvPr id="33" name="WordArt 18"/>
          <p:cNvSpPr>
            <a:spLocks noChangeArrowheads="1" noChangeShapeType="1" noTextEdit="1"/>
          </p:cNvSpPr>
          <p:nvPr/>
        </p:nvSpPr>
        <p:spPr bwMode="auto">
          <a:xfrm>
            <a:off x="4203883" y="2244725"/>
            <a:ext cx="614362" cy="327025"/>
          </a:xfrm>
          <a:prstGeom prst="rect">
            <a:avLst/>
          </a:prstGeom>
        </p:spPr>
        <p:txBody>
          <a:bodyPr wrap="none" fromWordArt="1">
            <a:prstTxWarp prst="textPlain">
              <a:avLst>
                <a:gd name="adj" fmla="val 50000"/>
              </a:avLst>
            </a:prstTxWarp>
          </a:bodyPr>
          <a:lstStyle/>
          <a:p>
            <a:pPr algn="ctr"/>
            <a:r>
              <a:rPr lang="en-US" altLang="zh-CN" sz="3600" b="1" kern="10" dirty="0" smtClean="0">
                <a:ln w="9525">
                  <a:noFill/>
                  <a:round/>
                  <a:headEnd/>
                  <a:tailEnd/>
                </a:ln>
                <a:solidFill>
                  <a:srgbClr val="800000"/>
                </a:solidFill>
                <a:latin typeface="黑体"/>
                <a:ea typeface="黑体"/>
              </a:rPr>
              <a:t>28%</a:t>
            </a:r>
            <a:endParaRPr lang="zh-CN" altLang="en-US" sz="3600" b="1" kern="10" dirty="0">
              <a:ln w="9525">
                <a:noFill/>
                <a:round/>
                <a:headEnd/>
                <a:tailEnd/>
              </a:ln>
              <a:solidFill>
                <a:srgbClr val="800000"/>
              </a:solidFill>
              <a:latin typeface="黑体"/>
              <a:ea typeface="黑体"/>
            </a:endParaRPr>
          </a:p>
        </p:txBody>
      </p:sp>
      <p:sp>
        <p:nvSpPr>
          <p:cNvPr id="34" name="Text Box 20"/>
          <p:cNvSpPr txBox="1">
            <a:spLocks noChangeArrowheads="1"/>
          </p:cNvSpPr>
          <p:nvPr/>
        </p:nvSpPr>
        <p:spPr bwMode="gray">
          <a:xfrm>
            <a:off x="5381808" y="5518973"/>
            <a:ext cx="1079500" cy="646331"/>
          </a:xfrm>
          <a:prstGeom prst="rect">
            <a:avLst/>
          </a:prstGeom>
          <a:noFill/>
          <a:ln w="9525" algn="ctr">
            <a:noFill/>
            <a:miter lim="800000"/>
            <a:headEnd/>
            <a:tailEnd/>
          </a:ln>
        </p:spPr>
        <p:txBody>
          <a:bodyPr>
            <a:spAutoFit/>
          </a:bodyPr>
          <a:lstStyle/>
          <a:p>
            <a:pPr algn="ctr">
              <a:spcBef>
                <a:spcPct val="50000"/>
              </a:spcBef>
            </a:pPr>
            <a:r>
              <a:rPr lang="zh-CN" altLang="en-US" b="1" dirty="0" smtClean="0">
                <a:solidFill>
                  <a:srgbClr val="080808"/>
                </a:solidFill>
                <a:latin typeface="黑体" pitchFamily="49" charset="-122"/>
                <a:ea typeface="黑体" pitchFamily="49" charset="-122"/>
                <a:cs typeface="Arial" charset="0"/>
              </a:rPr>
              <a:t>社会救助资金</a:t>
            </a:r>
            <a:endParaRPr lang="zh-CN" altLang="en-US" b="1" dirty="0">
              <a:solidFill>
                <a:srgbClr val="080808"/>
              </a:solidFill>
              <a:latin typeface="黑体" pitchFamily="49" charset="-122"/>
              <a:ea typeface="黑体" pitchFamily="49" charset="-122"/>
              <a:cs typeface="Arial" charset="0"/>
            </a:endParaRPr>
          </a:p>
        </p:txBody>
      </p:sp>
      <p:sp>
        <p:nvSpPr>
          <p:cNvPr id="35" name="Rectangle 21"/>
          <p:cNvSpPr>
            <a:spLocks noChangeArrowheads="1"/>
          </p:cNvSpPr>
          <p:nvPr/>
        </p:nvSpPr>
        <p:spPr bwMode="auto">
          <a:xfrm>
            <a:off x="4312999" y="4085754"/>
            <a:ext cx="492125" cy="1287462"/>
          </a:xfrm>
          <a:prstGeom prst="rect">
            <a:avLst/>
          </a:prstGeom>
          <a:solidFill>
            <a:schemeClr val="folHlink"/>
          </a:solidFill>
          <a:ln w="9525">
            <a:noFill/>
            <a:miter lim="800000"/>
            <a:headEnd/>
            <a:tailEnd/>
          </a:ln>
        </p:spPr>
        <p:txBody>
          <a:bodyPr wrap="none" anchor="ctr"/>
          <a:lstStyle/>
          <a:p>
            <a:endParaRPr lang="zh-CN" altLang="en-US">
              <a:latin typeface="Calibri" pitchFamily="34" charset="0"/>
            </a:endParaRPr>
          </a:p>
        </p:txBody>
      </p:sp>
      <p:sp>
        <p:nvSpPr>
          <p:cNvPr id="36" name="Rectangle 22"/>
          <p:cNvSpPr>
            <a:spLocks noChangeArrowheads="1"/>
          </p:cNvSpPr>
          <p:nvPr/>
        </p:nvSpPr>
        <p:spPr bwMode="auto">
          <a:xfrm>
            <a:off x="4312999" y="4427066"/>
            <a:ext cx="492125" cy="946150"/>
          </a:xfrm>
          <a:prstGeom prst="rect">
            <a:avLst/>
          </a:prstGeom>
          <a:solidFill>
            <a:schemeClr val="folHlink"/>
          </a:solidFill>
          <a:ln w="9525">
            <a:noFill/>
            <a:miter lim="800000"/>
            <a:headEnd/>
            <a:tailEnd/>
          </a:ln>
        </p:spPr>
        <p:txBody>
          <a:bodyPr wrap="none" anchor="ctr"/>
          <a:lstStyle/>
          <a:p>
            <a:endParaRPr lang="zh-CN" altLang="en-US">
              <a:latin typeface="Calibri" pitchFamily="34" charset="0"/>
            </a:endParaRPr>
          </a:p>
        </p:txBody>
      </p:sp>
      <p:sp>
        <p:nvSpPr>
          <p:cNvPr id="37" name="WordArt 23"/>
          <p:cNvSpPr>
            <a:spLocks noChangeArrowheads="1" noChangeShapeType="1" noTextEdit="1"/>
          </p:cNvSpPr>
          <p:nvPr/>
        </p:nvSpPr>
        <p:spPr bwMode="auto">
          <a:xfrm>
            <a:off x="5605645" y="2239963"/>
            <a:ext cx="614363" cy="327025"/>
          </a:xfrm>
          <a:prstGeom prst="rect">
            <a:avLst/>
          </a:prstGeom>
        </p:spPr>
        <p:txBody>
          <a:bodyPr wrap="none" fromWordArt="1">
            <a:prstTxWarp prst="textPlain">
              <a:avLst>
                <a:gd name="adj" fmla="val 50000"/>
              </a:avLst>
            </a:prstTxWarp>
          </a:bodyPr>
          <a:lstStyle/>
          <a:p>
            <a:pPr algn="ctr"/>
            <a:r>
              <a:rPr lang="en-US" altLang="zh-CN" sz="3600" b="1" kern="10" dirty="0" smtClean="0">
                <a:ln w="9525">
                  <a:noFill/>
                  <a:round/>
                  <a:headEnd/>
                  <a:tailEnd/>
                </a:ln>
                <a:solidFill>
                  <a:srgbClr val="800000"/>
                </a:solidFill>
                <a:latin typeface="黑体"/>
                <a:ea typeface="黑体"/>
              </a:rPr>
              <a:t>40%</a:t>
            </a:r>
            <a:endParaRPr lang="zh-CN" altLang="en-US" sz="3600" b="1" kern="10" dirty="0">
              <a:ln w="9525">
                <a:noFill/>
                <a:round/>
                <a:headEnd/>
                <a:tailEnd/>
              </a:ln>
              <a:solidFill>
                <a:srgbClr val="800000"/>
              </a:solidFill>
              <a:latin typeface="黑体"/>
              <a:ea typeface="黑体"/>
            </a:endParaRPr>
          </a:p>
        </p:txBody>
      </p:sp>
      <p:sp>
        <p:nvSpPr>
          <p:cNvPr id="38" name="Text Box 20"/>
          <p:cNvSpPr txBox="1">
            <a:spLocks noChangeArrowheads="1"/>
          </p:cNvSpPr>
          <p:nvPr/>
        </p:nvSpPr>
        <p:spPr bwMode="gray">
          <a:xfrm>
            <a:off x="3818120" y="5429250"/>
            <a:ext cx="1079500" cy="369332"/>
          </a:xfrm>
          <a:prstGeom prst="rect">
            <a:avLst/>
          </a:prstGeom>
          <a:noFill/>
          <a:ln w="9525" algn="ctr">
            <a:noFill/>
            <a:miter lim="800000"/>
            <a:headEnd/>
            <a:tailEnd/>
          </a:ln>
          <a:effectLst/>
        </p:spPr>
        <p:txBody>
          <a:bodyPr>
            <a:spAutoFit/>
          </a:bodyPr>
          <a:lstStyle/>
          <a:p>
            <a:pPr algn="ctr" fontAlgn="auto">
              <a:spcBef>
                <a:spcPct val="50000"/>
              </a:spcBef>
              <a:spcAft>
                <a:spcPts val="0"/>
              </a:spcAft>
              <a:defRPr/>
            </a:pPr>
            <a:endParaRPr lang="zh-CN" altLang="en-US" b="1" dirty="0">
              <a:solidFill>
                <a:srgbClr val="080808"/>
              </a:solidFill>
              <a:effectLst>
                <a:outerShdw blurRad="38100" dist="38100" dir="2700000" algn="tl">
                  <a:srgbClr val="C0C0C0"/>
                </a:outerShdw>
              </a:effectLst>
              <a:latin typeface="黑体" pitchFamily="49" charset="-122"/>
              <a:ea typeface="黑体" pitchFamily="49" charset="-122"/>
              <a:cs typeface="Arial" charset="0"/>
            </a:endParaRPr>
          </a:p>
        </p:txBody>
      </p:sp>
      <p:sp>
        <p:nvSpPr>
          <p:cNvPr id="39" name="Text Box 20"/>
          <p:cNvSpPr txBox="1">
            <a:spLocks noChangeArrowheads="1"/>
          </p:cNvSpPr>
          <p:nvPr/>
        </p:nvSpPr>
        <p:spPr bwMode="gray">
          <a:xfrm>
            <a:off x="2428860" y="5579948"/>
            <a:ext cx="1200696" cy="369332"/>
          </a:xfrm>
          <a:prstGeom prst="rect">
            <a:avLst/>
          </a:prstGeom>
          <a:noFill/>
          <a:ln w="9525" algn="ctr">
            <a:noFill/>
            <a:miter lim="800000"/>
            <a:headEnd/>
            <a:tailEnd/>
          </a:ln>
        </p:spPr>
        <p:txBody>
          <a:bodyPr wrap="square">
            <a:spAutoFit/>
          </a:bodyPr>
          <a:lstStyle/>
          <a:p>
            <a:pPr algn="ctr">
              <a:spcBef>
                <a:spcPct val="50000"/>
              </a:spcBef>
            </a:pPr>
            <a:r>
              <a:rPr lang="zh-CN" altLang="en-US" b="1" dirty="0" smtClean="0">
                <a:solidFill>
                  <a:srgbClr val="080808"/>
                </a:solidFill>
                <a:latin typeface="黑体" pitchFamily="49" charset="-122"/>
                <a:ea typeface="黑体" pitchFamily="49" charset="-122"/>
                <a:cs typeface="Arial" charset="0"/>
              </a:rPr>
              <a:t>低保标准</a:t>
            </a:r>
            <a:endParaRPr lang="zh-CN" altLang="en-US" b="1" dirty="0">
              <a:solidFill>
                <a:srgbClr val="080808"/>
              </a:solidFill>
              <a:latin typeface="黑体" pitchFamily="49" charset="-122"/>
              <a:ea typeface="黑体" pitchFamily="49" charset="-122"/>
              <a:cs typeface="Arial" charset="0"/>
            </a:endParaRPr>
          </a:p>
        </p:txBody>
      </p:sp>
      <p:sp>
        <p:nvSpPr>
          <p:cNvPr id="48" name="Text Box 20"/>
          <p:cNvSpPr txBox="1">
            <a:spLocks noChangeArrowheads="1"/>
          </p:cNvSpPr>
          <p:nvPr/>
        </p:nvSpPr>
        <p:spPr bwMode="gray">
          <a:xfrm>
            <a:off x="3960995" y="5500688"/>
            <a:ext cx="1079500" cy="646331"/>
          </a:xfrm>
          <a:prstGeom prst="rect">
            <a:avLst/>
          </a:prstGeom>
          <a:noFill/>
          <a:ln w="9525" algn="ctr">
            <a:noFill/>
            <a:miter lim="800000"/>
            <a:headEnd/>
            <a:tailEnd/>
          </a:ln>
        </p:spPr>
        <p:txBody>
          <a:bodyPr>
            <a:spAutoFit/>
          </a:bodyPr>
          <a:lstStyle/>
          <a:p>
            <a:pPr algn="ctr">
              <a:spcBef>
                <a:spcPct val="50000"/>
              </a:spcBef>
            </a:pPr>
            <a:r>
              <a:rPr lang="zh-CN" altLang="en-US" b="1" dirty="0" smtClean="0">
                <a:solidFill>
                  <a:srgbClr val="080808"/>
                </a:solidFill>
                <a:latin typeface="黑体" pitchFamily="49" charset="-122"/>
                <a:ea typeface="黑体" pitchFamily="49" charset="-122"/>
                <a:cs typeface="Arial" charset="0"/>
              </a:rPr>
              <a:t>人均补助水平</a:t>
            </a:r>
            <a:endParaRPr lang="zh-CN" altLang="en-US" b="1" dirty="0">
              <a:solidFill>
                <a:srgbClr val="080808"/>
              </a:solidFill>
              <a:latin typeface="黑体" pitchFamily="49" charset="-122"/>
              <a:ea typeface="黑体" pitchFamily="49" charset="-122"/>
              <a:cs typeface="Arial" charset="0"/>
            </a:endParaRPr>
          </a:p>
        </p:txBody>
      </p:sp>
      <p:sp>
        <p:nvSpPr>
          <p:cNvPr id="49" name="Rectangle 21"/>
          <p:cNvSpPr>
            <a:spLocks noChangeArrowheads="1"/>
          </p:cNvSpPr>
          <p:nvPr/>
        </p:nvSpPr>
        <p:spPr bwMode="auto">
          <a:xfrm>
            <a:off x="2800831" y="4085754"/>
            <a:ext cx="492125" cy="1287462"/>
          </a:xfrm>
          <a:prstGeom prst="rect">
            <a:avLst/>
          </a:prstGeom>
          <a:solidFill>
            <a:srgbClr val="00B0F0"/>
          </a:solidFill>
          <a:ln w="9525">
            <a:noFill/>
            <a:miter lim="800000"/>
            <a:headEnd/>
            <a:tailEnd/>
          </a:ln>
        </p:spPr>
        <p:txBody>
          <a:bodyPr wrap="none" anchor="ctr"/>
          <a:lstStyle/>
          <a:p>
            <a:endParaRPr lang="zh-CN" altLang="en-US">
              <a:latin typeface="Calibri" pitchFamily="34" charset="0"/>
            </a:endParaRPr>
          </a:p>
        </p:txBody>
      </p:sp>
      <p:sp>
        <p:nvSpPr>
          <p:cNvPr id="50" name="Rectangle 22"/>
          <p:cNvSpPr>
            <a:spLocks noChangeArrowheads="1"/>
          </p:cNvSpPr>
          <p:nvPr/>
        </p:nvSpPr>
        <p:spPr bwMode="auto">
          <a:xfrm>
            <a:off x="2800831" y="4427066"/>
            <a:ext cx="492125" cy="946150"/>
          </a:xfrm>
          <a:prstGeom prst="rect">
            <a:avLst/>
          </a:prstGeom>
          <a:solidFill>
            <a:srgbClr val="00B0F0"/>
          </a:solidFill>
          <a:ln w="9525">
            <a:noFill/>
            <a:miter lim="800000"/>
            <a:headEnd/>
            <a:tailEnd/>
          </a:ln>
        </p:spPr>
        <p:txBody>
          <a:bodyPr wrap="none" anchor="ctr"/>
          <a:lstStyle/>
          <a:p>
            <a:endParaRPr lang="zh-CN" altLang="en-US">
              <a:latin typeface="Calibri" pitchFamily="34" charset="0"/>
            </a:endParaRPr>
          </a:p>
        </p:txBody>
      </p:sp>
      <p:pic>
        <p:nvPicPr>
          <p:cNvPr id="20"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22" name="圆角矩形 21"/>
          <p:cNvSpPr/>
          <p:nvPr/>
        </p:nvSpPr>
        <p:spPr>
          <a:xfrm>
            <a:off x="251520" y="1916832"/>
            <a:ext cx="1944216" cy="1736646"/>
          </a:xfrm>
          <a:prstGeom prst="roundRect">
            <a:avLst/>
          </a:prstGeom>
          <a:solidFill>
            <a:srgbClr val="FBBDC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sz="1600" b="1" dirty="0" smtClean="0">
                <a:latin typeface="+mn-ea"/>
              </a:rPr>
              <a:t>1</a:t>
            </a:r>
            <a:r>
              <a:rPr lang="zh-CN" altLang="zh-CN" sz="1600" b="1" dirty="0" smtClean="0">
                <a:latin typeface="+mn-ea"/>
              </a:rPr>
              <a:t>、社会救助体系日趋完善，低收入群体的实际困难得到基本解决</a:t>
            </a:r>
            <a:endParaRPr lang="zh-CN" altLang="en-US" sz="1600" dirty="0">
              <a:latin typeface="+mn-ea"/>
            </a:endParaRPr>
          </a:p>
        </p:txBody>
      </p:sp>
      <p:sp>
        <p:nvSpPr>
          <p:cNvPr id="23" name="矩形 22"/>
          <p:cNvSpPr/>
          <p:nvPr/>
        </p:nvSpPr>
        <p:spPr>
          <a:xfrm>
            <a:off x="0" y="1196752"/>
            <a:ext cx="7164288"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noFill/>
          </a:ln>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 （一）惠及特困群体，民生保障体系深化发展</a:t>
            </a:r>
            <a:endParaRPr lang="zh-CN" altLang="en-US" sz="2400" dirty="0">
              <a:latin typeface="华文新魏" pitchFamily="2" charset="-122"/>
              <a:ea typeface="华文新魏" pitchFamily="2" charset="-122"/>
            </a:endParaRPr>
          </a:p>
        </p:txBody>
      </p:sp>
      <p:sp>
        <p:nvSpPr>
          <p:cNvPr id="24" name="矩形 23"/>
          <p:cNvSpPr/>
          <p:nvPr/>
        </p:nvSpPr>
        <p:spPr>
          <a:xfrm>
            <a:off x="6786530" y="2643182"/>
            <a:ext cx="2000312" cy="1754326"/>
          </a:xfrm>
          <a:prstGeom prst="rect">
            <a:avLst/>
          </a:prstGeom>
        </p:spPr>
        <p:txBody>
          <a:bodyPr wrap="square">
            <a:spAutoFit/>
          </a:bodyPr>
          <a:lstStyle/>
          <a:p>
            <a:pPr algn="just"/>
            <a:r>
              <a:rPr lang="zh-CN" altLang="en-US" dirty="0" smtClean="0">
                <a:latin typeface="黑体" pitchFamily="49" charset="-122"/>
                <a:ea typeface="黑体" pitchFamily="49" charset="-122"/>
              </a:rPr>
              <a:t>    与“十一五”相比，低保标准提高了</a:t>
            </a:r>
            <a:r>
              <a:rPr lang="en-US" altLang="zh-CN" dirty="0" smtClean="0">
                <a:latin typeface="黑体" pitchFamily="49" charset="-122"/>
                <a:ea typeface="黑体" pitchFamily="49" charset="-122"/>
              </a:rPr>
              <a:t>27%</a:t>
            </a:r>
            <a:r>
              <a:rPr lang="zh-CN" altLang="en-US" dirty="0" smtClean="0">
                <a:latin typeface="黑体" pitchFamily="49" charset="-122"/>
                <a:ea typeface="黑体" pitchFamily="49" charset="-122"/>
              </a:rPr>
              <a:t>；人均补助水平提高了</a:t>
            </a:r>
            <a:r>
              <a:rPr lang="en-US" altLang="zh-CN" dirty="0" smtClean="0">
                <a:latin typeface="黑体" pitchFamily="49" charset="-122"/>
                <a:ea typeface="黑体" pitchFamily="49" charset="-122"/>
              </a:rPr>
              <a:t>28%</a:t>
            </a:r>
            <a:r>
              <a:rPr lang="zh-CN" altLang="en-US" dirty="0" smtClean="0">
                <a:latin typeface="黑体" pitchFamily="49" charset="-122"/>
                <a:ea typeface="黑体" pitchFamily="49" charset="-122"/>
              </a:rPr>
              <a:t>；社会救助资金投入增长了</a:t>
            </a:r>
            <a:r>
              <a:rPr lang="en-US" altLang="zh-CN" dirty="0" smtClean="0">
                <a:latin typeface="黑体" pitchFamily="49" charset="-122"/>
                <a:ea typeface="黑体" pitchFamily="49" charset="-122"/>
              </a:rPr>
              <a:t>40%</a:t>
            </a:r>
            <a:r>
              <a:rPr lang="zh-CN" altLang="en-US" dirty="0" smtClean="0">
                <a:latin typeface="黑体" pitchFamily="49" charset="-122"/>
                <a:ea typeface="黑体" pitchFamily="49" charset="-122"/>
              </a:rPr>
              <a:t>。</a:t>
            </a:r>
            <a:endParaRPr lang="zh-CN" altLang="en-US" dirty="0">
              <a:latin typeface="黑体" pitchFamily="49" charset="-122"/>
              <a:ea typeface="黑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lide(fromBottom)">
                                      <p:cBhvr>
                                        <p:cTn id="7" dur="1000"/>
                                        <p:tgtEl>
                                          <p:spTgt spid="24"/>
                                        </p:tgtEl>
                                      </p:cBhvr>
                                    </p:animEffect>
                                  </p:childTnLst>
                                </p:cTn>
                              </p:par>
                            </p:childTnLst>
                          </p:cTn>
                        </p:par>
                        <p:par>
                          <p:cTn id="8" fill="hold">
                            <p:stCondLst>
                              <p:cond delay="1000"/>
                            </p:stCondLst>
                            <p:childTnLst>
                              <p:par>
                                <p:cTn id="9" presetID="64" presetClass="path" presetSubtype="0" accel="50000" decel="50000" fill="hold" grpId="0" nodeType="afterEffect">
                                  <p:stCondLst>
                                    <p:cond delay="0"/>
                                  </p:stCondLst>
                                  <p:childTnLst>
                                    <p:animMotion origin="layout" path="M 0.0007 -3.47062E-6 L 0.0007 -0.15201 " pathEditMode="relative" rAng="0" ptsTypes="AA">
                                      <p:cBhvr>
                                        <p:cTn id="10" dur="2000" fill="hold"/>
                                        <p:tgtEl>
                                          <p:spTgt spid="50"/>
                                        </p:tgtEl>
                                        <p:attrNameLst>
                                          <p:attrName>ppt_x</p:attrName>
                                          <p:attrName>ppt_y</p:attrName>
                                        </p:attrNameLst>
                                      </p:cBhvr>
                                      <p:rCtr x="0" y="-76"/>
                                    </p:animMotion>
                                  </p:childTnLst>
                                </p:cTn>
                              </p:par>
                            </p:childTnLst>
                          </p:cTn>
                        </p:par>
                        <p:par>
                          <p:cTn id="11" fill="hold">
                            <p:stCondLst>
                              <p:cond delay="3000"/>
                            </p:stCondLst>
                            <p:childTnLst>
                              <p:par>
                                <p:cTn id="12" presetID="64" presetClass="path" presetSubtype="0" accel="50000" decel="50000" fill="hold" grpId="0" nodeType="afterEffect">
                                  <p:stCondLst>
                                    <p:cond delay="0"/>
                                  </p:stCondLst>
                                  <p:childTnLst>
                                    <p:animMotion origin="layout" path="M 0.0007 -3.47062E-6 L 0.0007 -0.15201 " pathEditMode="relative" rAng="0" ptsTypes="AA">
                                      <p:cBhvr>
                                        <p:cTn id="13" dur="2000" fill="hold"/>
                                        <p:tgtEl>
                                          <p:spTgt spid="36"/>
                                        </p:tgtEl>
                                        <p:attrNameLst>
                                          <p:attrName>ppt_x</p:attrName>
                                          <p:attrName>ppt_y</p:attrName>
                                        </p:attrNameLst>
                                      </p:cBhvr>
                                      <p:rCtr x="0" y="-76"/>
                                    </p:animMotion>
                                  </p:childTnLst>
                                </p:cTn>
                              </p:par>
                            </p:childTnLst>
                          </p:cTn>
                        </p:par>
                        <p:par>
                          <p:cTn id="14" fill="hold">
                            <p:stCondLst>
                              <p:cond delay="5000"/>
                            </p:stCondLst>
                            <p:childTnLst>
                              <p:par>
                                <p:cTn id="15" presetID="64" presetClass="path" presetSubtype="0" accel="50000" decel="50000" fill="hold" grpId="0" nodeType="afterEffect">
                                  <p:stCondLst>
                                    <p:cond delay="0"/>
                                  </p:stCondLst>
                                  <p:childTnLst>
                                    <p:animMotion origin="layout" path="M 0.00035 -0.06223 L 0.00035 -0.21421 " pathEditMode="relative" rAng="0" ptsTypes="AA">
                                      <p:cBhvr>
                                        <p:cTn id="16" dur="2000" fill="hold"/>
                                        <p:tgtEl>
                                          <p:spTgt spid="28"/>
                                        </p:tgtEl>
                                        <p:attrNameLst>
                                          <p:attrName>ppt_x</p:attrName>
                                          <p:attrName>ppt_y</p:attrName>
                                        </p:attrNameLst>
                                      </p:cBhvr>
                                      <p:rCtr x="0" y="-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P spid="50" grpId="0" animBg="1"/>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矩形 4"/>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四、“十三五”民政事业发展的主要任务</a:t>
            </a:r>
          </a:p>
        </p:txBody>
      </p:sp>
      <p:sp>
        <p:nvSpPr>
          <p:cNvPr id="6" name="圆角矩形 5"/>
          <p:cNvSpPr/>
          <p:nvPr/>
        </p:nvSpPr>
        <p:spPr>
          <a:xfrm>
            <a:off x="251520" y="1844824"/>
            <a:ext cx="2376264" cy="645349"/>
          </a:xfrm>
          <a:prstGeom prst="roundRect">
            <a:avLst>
              <a:gd name="adj" fmla="val 37010"/>
            </a:avLst>
          </a:prstGeom>
          <a:solidFill>
            <a:srgbClr val="FFCC2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a:spAutoFit/>
          </a:bodyPr>
          <a:lstStyle/>
          <a:p>
            <a:pPr algn="just">
              <a:lnSpc>
                <a:spcPct val="150000"/>
              </a:lnSpc>
            </a:pPr>
            <a:r>
              <a:rPr lang="en-US" altLang="zh-CN" b="1" dirty="0" smtClean="0"/>
              <a:t>4</a:t>
            </a:r>
            <a:r>
              <a:rPr lang="zh-CN" altLang="en-US" b="1" dirty="0" smtClean="0"/>
              <a:t>、深化殡葬改革</a:t>
            </a:r>
            <a:endParaRPr lang="zh-CN" altLang="en-US" dirty="0">
              <a:latin typeface="+mn-ea"/>
            </a:endParaRPr>
          </a:p>
        </p:txBody>
      </p:sp>
      <p:sp>
        <p:nvSpPr>
          <p:cNvPr id="9" name="矩形 8"/>
          <p:cNvSpPr/>
          <p:nvPr/>
        </p:nvSpPr>
        <p:spPr>
          <a:xfrm>
            <a:off x="683568" y="2826802"/>
            <a:ext cx="7848872" cy="2935868"/>
          </a:xfrm>
          <a:prstGeom prst="rect">
            <a:avLst/>
          </a:prstGeom>
        </p:spPr>
        <p:txBody>
          <a:bodyPr wrap="square">
            <a:spAutoFit/>
          </a:bodyPr>
          <a:lstStyle/>
          <a:p>
            <a:pPr algn="just">
              <a:lnSpc>
                <a:spcPct val="150000"/>
              </a:lnSpc>
              <a:buClr>
                <a:srgbClr val="00B050"/>
              </a:buClr>
              <a:buFont typeface="Wingdings" pitchFamily="2" charset="2"/>
              <a:buChar char="Ø"/>
            </a:pPr>
            <a:r>
              <a:rPr lang="zh-CN" altLang="en-US" dirty="0" smtClean="0">
                <a:latin typeface="黑体" pitchFamily="49" charset="-122"/>
                <a:ea typeface="黑体" pitchFamily="49" charset="-122"/>
              </a:rPr>
              <a:t>  继续加大宣传力度，转变居民殡葬观念，规范殡葬行为，倡导殡葬新风、积极稳妥地协助上级部门抓好非法公墓和散坟乱葬整治，推广绿色殡葬、节地殡葬、生态殡葬。</a:t>
            </a:r>
            <a:endParaRPr lang="en-US" altLang="zh-CN" dirty="0" smtClean="0">
              <a:latin typeface="黑体" pitchFamily="49" charset="-122"/>
              <a:ea typeface="黑体" pitchFamily="49" charset="-122"/>
            </a:endParaRPr>
          </a:p>
          <a:p>
            <a:pPr algn="just">
              <a:lnSpc>
                <a:spcPct val="150000"/>
              </a:lnSpc>
              <a:buClr>
                <a:srgbClr val="00B050"/>
              </a:buClr>
            </a:pPr>
            <a:endParaRPr lang="en-US" altLang="zh-CN" dirty="0" smtClean="0">
              <a:latin typeface="黑体" pitchFamily="49" charset="-122"/>
              <a:ea typeface="黑体" pitchFamily="49" charset="-122"/>
            </a:endParaRPr>
          </a:p>
          <a:p>
            <a:pPr algn="just">
              <a:lnSpc>
                <a:spcPct val="150000"/>
              </a:lnSpc>
              <a:buClr>
                <a:srgbClr val="00B050"/>
              </a:buClr>
              <a:buFont typeface="Wingdings" pitchFamily="2" charset="2"/>
              <a:buChar char="Ø"/>
            </a:pPr>
            <a:r>
              <a:rPr lang="en-US" altLang="zh-CN" dirty="0" smtClean="0">
                <a:latin typeface="黑体" pitchFamily="49" charset="-122"/>
                <a:ea typeface="黑体" pitchFamily="49" charset="-122"/>
              </a:rPr>
              <a:t>  </a:t>
            </a:r>
            <a:r>
              <a:rPr lang="zh-CN" altLang="en-US" dirty="0" smtClean="0">
                <a:latin typeface="黑体" pitchFamily="49" charset="-122"/>
                <a:ea typeface="黑体" pitchFamily="49" charset="-122"/>
              </a:rPr>
              <a:t>继续实行城区“三无”人员、低保户等特困群体和重点优抚对象实施殡葬救助政策。到“十三五”末，全面免除本地户口无丧葬补助人员基本丧葬服务费、对采取不保留骨灰葬法的丧户给予补贴。</a:t>
            </a:r>
          </a:p>
        </p:txBody>
      </p:sp>
      <p:sp>
        <p:nvSpPr>
          <p:cNvPr id="8" name="Rectangle 1"/>
          <p:cNvSpPr>
            <a:spLocks noChangeArrowheads="1"/>
          </p:cNvSpPr>
          <p:nvPr/>
        </p:nvSpPr>
        <p:spPr bwMode="auto">
          <a:xfrm>
            <a:off x="-36512" y="1179912"/>
            <a:ext cx="5328592" cy="461665"/>
          </a:xfrm>
          <a:prstGeom prst="rect">
            <a:avLst/>
          </a:prstGeom>
          <a:solidFill>
            <a:srgbClr val="FBBDC7"/>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（六）认真履行社会事务管理职责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slide(fromBottom)">
                                      <p:cBhvr>
                                        <p:cTn id="11" dur="1000"/>
                                        <p:tgtEl>
                                          <p:spTgt spid="9">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slide(fromBottom)">
                                      <p:cBhvr>
                                        <p:cTn id="15"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5" name="对角圆角矩形 4"/>
          <p:cNvSpPr/>
          <p:nvPr/>
        </p:nvSpPr>
        <p:spPr>
          <a:xfrm>
            <a:off x="1043608" y="1988840"/>
            <a:ext cx="6984776" cy="2952328"/>
          </a:xfrm>
          <a:prstGeom prst="round2DiagRect">
            <a:avLst>
              <a:gd name="adj1" fmla="val 19703"/>
              <a:gd name="adj2" fmla="val 0"/>
            </a:avLst>
          </a:prstGeom>
          <a:gradFill flip="none" rotWithShape="1">
            <a:gsLst>
              <a:gs pos="0">
                <a:srgbClr val="FF5B5B">
                  <a:tint val="66000"/>
                  <a:satMod val="160000"/>
                </a:srgbClr>
              </a:gs>
              <a:gs pos="50000">
                <a:srgbClr val="FF5B5B">
                  <a:tint val="44500"/>
                  <a:satMod val="160000"/>
                </a:srgbClr>
              </a:gs>
              <a:gs pos="100000">
                <a:srgbClr val="FF5B5B">
                  <a:tint val="23500"/>
                  <a:satMod val="160000"/>
                </a:srgbClr>
              </a:gs>
            </a:gsLst>
            <a:lin ang="18900000" scaled="1"/>
            <a:tileRect/>
          </a:gra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文新魏" pitchFamily="2" charset="-122"/>
                <a:ea typeface="华文新魏" pitchFamily="2" charset="-122"/>
              </a:rPr>
              <a:t>实现“十三五”规划的保障措施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908744" y="4025643"/>
            <a:ext cx="7092280" cy="16893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just" defTabSz="914400" rtl="0" eaLnBrk="1" fontAlgn="base" latinLnBrk="0" hangingPunct="1">
              <a:lnSpc>
                <a:spcPct val="150000"/>
              </a:lnSpc>
              <a:spcBef>
                <a:spcPct val="0"/>
              </a:spcBef>
              <a:spcAft>
                <a:spcPct val="0"/>
              </a:spcAft>
              <a:buClr>
                <a:srgbClr val="0070C0"/>
              </a:buClr>
              <a:buSzTx/>
              <a:buFont typeface="Wingdings" pitchFamily="2" charset="2"/>
              <a:buChar char="l"/>
              <a:tabLst/>
            </a:pPr>
            <a:r>
              <a:rPr kumimoji="0" lang="zh-CN" b="0" i="0" u="none" strike="noStrike" cap="none" normalizeH="0" baseline="0" dirty="0" smtClean="0">
                <a:ln>
                  <a:noFill/>
                </a:ln>
                <a:solidFill>
                  <a:schemeClr val="tx1"/>
                </a:solidFill>
                <a:effectLst/>
                <a:latin typeface="黑体" pitchFamily="49" charset="-122"/>
                <a:ea typeface="黑体" pitchFamily="49" charset="-122"/>
                <a:cs typeface="华文仿宋" pitchFamily="2" charset="-122"/>
              </a:rPr>
              <a:t>推进行政权力公开透明运行、规范行业管理、完善服务标准，推进民政工作精细化、标准化，逐步建立标准统一、功能完善、安全可靠、覆盖全区的民政社会服务信息平台，改善为民服务手段，提升为民服务能力。</a:t>
            </a:r>
            <a:endParaRPr kumimoji="0" lang="zh-CN"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sp>
        <p:nvSpPr>
          <p:cNvPr id="3" name="矩形 2"/>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五、实现“十三五”规划的保障措施</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Rectangle 1"/>
          <p:cNvSpPr>
            <a:spLocks noChangeArrowheads="1"/>
          </p:cNvSpPr>
          <p:nvPr/>
        </p:nvSpPr>
        <p:spPr bwMode="auto">
          <a:xfrm>
            <a:off x="-36512" y="1179912"/>
            <a:ext cx="5965834" cy="461665"/>
          </a:xfrm>
          <a:prstGeom prst="rect">
            <a:avLst/>
          </a:prstGeom>
          <a:solidFill>
            <a:srgbClr val="FFC000"/>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（一）加强制度建设，提高规范化水平</a:t>
            </a:r>
          </a:p>
        </p:txBody>
      </p:sp>
      <p:pic>
        <p:nvPicPr>
          <p:cNvPr id="3074" name="Picture 2" descr="http://img38.ddimg.cn/39/27/22564218-1_o.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00826" y="1428736"/>
            <a:ext cx="2171032" cy="2500306"/>
          </a:xfrm>
          <a:prstGeom prst="rect">
            <a:avLst/>
          </a:prstGeom>
          <a:noFill/>
        </p:spPr>
      </p:pic>
      <p:sp>
        <p:nvSpPr>
          <p:cNvPr id="8" name="矩形 7"/>
          <p:cNvSpPr/>
          <p:nvPr/>
        </p:nvSpPr>
        <p:spPr>
          <a:xfrm>
            <a:off x="928694" y="2168255"/>
            <a:ext cx="4572000" cy="1754326"/>
          </a:xfrm>
          <a:prstGeom prst="rect">
            <a:avLst/>
          </a:prstGeom>
        </p:spPr>
        <p:txBody>
          <a:bodyPr>
            <a:spAutoFit/>
          </a:bodyPr>
          <a:lstStyle/>
          <a:p>
            <a:pPr lvl="0" indent="406400" algn="just" fontAlgn="base">
              <a:lnSpc>
                <a:spcPct val="150000"/>
              </a:lnSpc>
              <a:spcBef>
                <a:spcPct val="0"/>
              </a:spcBef>
              <a:spcAft>
                <a:spcPct val="0"/>
              </a:spcAft>
              <a:buClr>
                <a:srgbClr val="0070C0"/>
              </a:buClr>
              <a:buFont typeface="Wingdings" pitchFamily="2" charset="2"/>
              <a:buChar char="l"/>
            </a:pPr>
            <a:r>
              <a:rPr lang="zh-CN" altLang="zh-CN" dirty="0" smtClean="0">
                <a:latin typeface="黑体" pitchFamily="49" charset="-122"/>
                <a:ea typeface="黑体" pitchFamily="49" charset="-122"/>
                <a:cs typeface="华文仿宋" pitchFamily="2" charset="-122"/>
              </a:rPr>
              <a:t>积极推进法制民政建设、根据国家和省、市政策法规调整、完成相应的地方法规和政府规章的修订工作，完善黄石港区特色的民政政策法规体系。</a:t>
            </a:r>
            <a:endParaRPr lang="en-US" altLang="zh-CN" dirty="0" smtClean="0">
              <a:latin typeface="黑体" pitchFamily="49" charset="-122"/>
              <a:ea typeface="黑体" pitchFamily="49" charset="-122"/>
              <a:cs typeface="华文仿宋"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Bottom)">
                                      <p:cBhvr>
                                        <p:cTn id="11" dur="1000"/>
                                        <p:tgtEl>
                                          <p:spTgt spid="8"/>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7169">
                                            <p:txEl>
                                              <p:pRg st="0" end="0"/>
                                            </p:txEl>
                                          </p:spTgt>
                                        </p:tgtEl>
                                        <p:attrNameLst>
                                          <p:attrName>style.visibility</p:attrName>
                                        </p:attrNameLst>
                                      </p:cBhvr>
                                      <p:to>
                                        <p:strVal val="visible"/>
                                      </p:to>
                                    </p:set>
                                    <p:animEffect transition="in" filter="slide(fromBottom)">
                                      <p:cBhvr>
                                        <p:cTn id="15" dur="1000"/>
                                        <p:tgtEl>
                                          <p:spTgt spid="7169">
                                            <p:txEl>
                                              <p:pRg st="0" end="0"/>
                                            </p:txEl>
                                          </p:spTgt>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dissolve">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build="p"/>
      <p:bldP spid="6" grpId="0" animBg="1"/>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980182" y="2285992"/>
            <a:ext cx="7092280" cy="21048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lnSpc>
                <a:spcPct val="150000"/>
              </a:lnSpc>
              <a:spcBef>
                <a:spcPct val="0"/>
              </a:spcBef>
              <a:spcAft>
                <a:spcPct val="0"/>
              </a:spcAft>
              <a:buClr>
                <a:srgbClr val="0070C0"/>
              </a:buClr>
              <a:buFont typeface="Wingdings" pitchFamily="2" charset="2"/>
              <a:buChar char="l"/>
            </a:pPr>
            <a:r>
              <a:rPr lang="zh-CN" altLang="en-US" dirty="0" smtClean="0">
                <a:latin typeface="黑体" pitchFamily="49" charset="-122"/>
                <a:ea typeface="黑体" pitchFamily="49" charset="-122"/>
                <a:cs typeface="华文仿宋" pitchFamily="2" charset="-122"/>
              </a:rPr>
              <a:t>围绕大力发展社会服务这条主线，建立健全以政府财政为主、鼓励和引导社会力量投入为辅的筹资模式，加大对救灾救济、优抚安置、社会福利、社区建设和慈善事业的投入力度，创新完善社会捐赠和社会互助机制。</a:t>
            </a:r>
            <a:endParaRPr lang="en-US" altLang="zh-CN" dirty="0" smtClean="0">
              <a:latin typeface="黑体" pitchFamily="49" charset="-122"/>
              <a:ea typeface="黑体" pitchFamily="49" charset="-122"/>
              <a:cs typeface="华文仿宋" pitchFamily="2" charset="-122"/>
            </a:endParaRPr>
          </a:p>
          <a:p>
            <a:pPr lvl="0" indent="406400" algn="just" fontAlgn="base">
              <a:lnSpc>
                <a:spcPct val="150000"/>
              </a:lnSpc>
              <a:spcBef>
                <a:spcPct val="0"/>
              </a:spcBef>
              <a:spcAft>
                <a:spcPct val="0"/>
              </a:spcAft>
              <a:buClr>
                <a:srgbClr val="0070C0"/>
              </a:buClr>
            </a:pPr>
            <a:endParaRPr lang="en-US" altLang="zh-CN" dirty="0" smtClean="0">
              <a:latin typeface="黑体" pitchFamily="49" charset="-122"/>
              <a:ea typeface="黑体" pitchFamily="49" charset="-122"/>
              <a:cs typeface="华文仿宋" pitchFamily="2" charset="-122"/>
            </a:endParaRPr>
          </a:p>
        </p:txBody>
      </p:sp>
      <p:sp>
        <p:nvSpPr>
          <p:cNvPr id="3" name="矩形 2"/>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五、实现“十三五”规划的保障措施</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sp>
        <p:nvSpPr>
          <p:cNvPr id="6" name="Rectangle 1"/>
          <p:cNvSpPr>
            <a:spLocks noChangeArrowheads="1"/>
          </p:cNvSpPr>
          <p:nvPr/>
        </p:nvSpPr>
        <p:spPr bwMode="auto">
          <a:xfrm>
            <a:off x="-36512" y="1179912"/>
            <a:ext cx="7394594" cy="461665"/>
          </a:xfrm>
          <a:prstGeom prst="rect">
            <a:avLst/>
          </a:prstGeom>
          <a:solidFill>
            <a:srgbClr val="FFC000"/>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（二）加大资金筹措力度，提升民政事业保障能力</a:t>
            </a:r>
          </a:p>
        </p:txBody>
      </p:sp>
      <p:pic>
        <p:nvPicPr>
          <p:cNvPr id="2050" name="Picture 2" descr="http://pic.baike.soso.com/p/20140627/20140627174327-1538082030.jpg"/>
          <p:cNvPicPr>
            <a:picLocks noChangeAspect="1" noChangeArrowheads="1"/>
          </p:cNvPicPr>
          <p:nvPr/>
        </p:nvPicPr>
        <p:blipFill>
          <a:blip r:embed="rId3" cstate="print"/>
          <a:srcRect/>
          <a:stretch>
            <a:fillRect/>
          </a:stretch>
        </p:blipFill>
        <p:spPr bwMode="auto">
          <a:xfrm>
            <a:off x="6072198" y="4000504"/>
            <a:ext cx="1704973" cy="1794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7"/>
          <p:cNvSpPr/>
          <p:nvPr/>
        </p:nvSpPr>
        <p:spPr>
          <a:xfrm>
            <a:off x="1000132" y="4286256"/>
            <a:ext cx="4786314" cy="923330"/>
          </a:xfrm>
          <a:prstGeom prst="rect">
            <a:avLst/>
          </a:prstGeom>
        </p:spPr>
        <p:txBody>
          <a:bodyPr wrap="square">
            <a:spAutoFit/>
          </a:bodyPr>
          <a:lstStyle/>
          <a:p>
            <a:pPr lvl="0" indent="406400" algn="just" fontAlgn="base">
              <a:lnSpc>
                <a:spcPct val="150000"/>
              </a:lnSpc>
              <a:spcBef>
                <a:spcPct val="0"/>
              </a:spcBef>
              <a:spcAft>
                <a:spcPct val="0"/>
              </a:spcAft>
              <a:buClr>
                <a:srgbClr val="0070C0"/>
              </a:buClr>
              <a:buFont typeface="Wingdings" pitchFamily="2" charset="2"/>
              <a:buChar char="l"/>
            </a:pPr>
            <a:r>
              <a:rPr lang="zh-CN" altLang="en-US" dirty="0" smtClean="0">
                <a:latin typeface="黑体" pitchFamily="49" charset="-122"/>
                <a:ea typeface="黑体" pitchFamily="49" charset="-122"/>
                <a:cs typeface="华文仿宋" pitchFamily="2" charset="-122"/>
              </a:rPr>
              <a:t>加强民政专项经费的管理和监督，提高资金使用效益，增强民政保障能力。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1000"/>
                                        <p:tgtEl>
                                          <p:spTgt spid="6"/>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7169">
                                            <p:txEl>
                                              <p:pRg st="0" end="0"/>
                                            </p:txEl>
                                          </p:spTgt>
                                        </p:tgtEl>
                                        <p:attrNameLst>
                                          <p:attrName>style.visibility</p:attrName>
                                        </p:attrNameLst>
                                      </p:cBhvr>
                                      <p:to>
                                        <p:strVal val="visible"/>
                                      </p:to>
                                    </p:set>
                                    <p:animEffect transition="in" filter="slide(fromBottom)">
                                      <p:cBhvr>
                                        <p:cTn id="11" dur="1000"/>
                                        <p:tgtEl>
                                          <p:spTgt spid="7169">
                                            <p:txEl>
                                              <p:pRg st="0" end="0"/>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1000"/>
                                        <p:tgtEl>
                                          <p:spTgt spid="8"/>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dissolve">
                                      <p:cBhvr>
                                        <p:cTn id="1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build="p"/>
      <p:bldP spid="6" grpId="0" animBg="1"/>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071538" y="3924689"/>
            <a:ext cx="735811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06400" algn="just" fontAlgn="base">
              <a:spcBef>
                <a:spcPct val="0"/>
              </a:spcBef>
              <a:spcAft>
                <a:spcPct val="0"/>
              </a:spcAft>
              <a:buClr>
                <a:srgbClr val="0070C0"/>
              </a:buClr>
              <a:buFont typeface="Wingdings" pitchFamily="2" charset="2"/>
              <a:buChar char="l"/>
            </a:pPr>
            <a:r>
              <a:rPr lang="zh-CN" altLang="en-US" dirty="0" smtClean="0">
                <a:latin typeface="黑体" pitchFamily="49" charset="-122"/>
                <a:ea typeface="黑体" pitchFamily="49" charset="-122"/>
                <a:cs typeface="华文仿宋" pitchFamily="2" charset="-122"/>
              </a:rPr>
              <a:t>不断增强民政干部爱岗敬业、尽职尽责的事业心和责任感。</a:t>
            </a:r>
            <a:endParaRPr lang="en-US" altLang="zh-CN" dirty="0" smtClean="0">
              <a:latin typeface="黑体" pitchFamily="49" charset="-122"/>
              <a:ea typeface="黑体" pitchFamily="49" charset="-122"/>
              <a:cs typeface="华文仿宋" pitchFamily="2" charset="-122"/>
            </a:endParaRPr>
          </a:p>
          <a:p>
            <a:pPr lvl="0" indent="406400" algn="just" fontAlgn="base">
              <a:spcBef>
                <a:spcPct val="0"/>
              </a:spcBef>
              <a:spcAft>
                <a:spcPct val="0"/>
              </a:spcAft>
              <a:buClr>
                <a:srgbClr val="0070C0"/>
              </a:buClr>
              <a:buFont typeface="Wingdings" pitchFamily="2" charset="2"/>
              <a:buChar char="l"/>
            </a:pPr>
            <a:endParaRPr lang="en-US" altLang="zh-CN" dirty="0" smtClean="0">
              <a:latin typeface="黑体" pitchFamily="49" charset="-122"/>
              <a:ea typeface="黑体" pitchFamily="49" charset="-122"/>
              <a:cs typeface="华文仿宋" pitchFamily="2" charset="-122"/>
            </a:endParaRPr>
          </a:p>
          <a:p>
            <a:pPr lvl="0" indent="406400" algn="just" fontAlgn="base">
              <a:spcBef>
                <a:spcPct val="0"/>
              </a:spcBef>
              <a:spcAft>
                <a:spcPct val="0"/>
              </a:spcAft>
              <a:buClr>
                <a:srgbClr val="0070C0"/>
              </a:buClr>
              <a:buFont typeface="Wingdings" pitchFamily="2" charset="2"/>
              <a:buChar char="l"/>
            </a:pPr>
            <a:r>
              <a:rPr lang="zh-CN" altLang="en-US" dirty="0" smtClean="0">
                <a:latin typeface="黑体" pitchFamily="49" charset="-122"/>
                <a:ea typeface="黑体" pitchFamily="49" charset="-122"/>
                <a:cs typeface="华文仿宋" pitchFamily="2" charset="-122"/>
              </a:rPr>
              <a:t>不断提高民政干部的政策水平，业务技能和工作效能，做到精细化管理，责任到人，督查到位。</a:t>
            </a:r>
            <a:endParaRPr lang="en-US" altLang="zh-CN" dirty="0" smtClean="0">
              <a:latin typeface="黑体" pitchFamily="49" charset="-122"/>
              <a:ea typeface="黑体" pitchFamily="49" charset="-122"/>
              <a:cs typeface="华文仿宋" pitchFamily="2" charset="-122"/>
            </a:endParaRPr>
          </a:p>
          <a:p>
            <a:pPr lvl="0" indent="406400" algn="just" fontAlgn="base">
              <a:spcBef>
                <a:spcPct val="0"/>
              </a:spcBef>
              <a:spcAft>
                <a:spcPct val="0"/>
              </a:spcAft>
              <a:buClr>
                <a:srgbClr val="0070C0"/>
              </a:buClr>
              <a:buFont typeface="Wingdings" pitchFamily="2" charset="2"/>
              <a:buChar char="l"/>
            </a:pPr>
            <a:endParaRPr lang="en-US" altLang="zh-CN" dirty="0" smtClean="0">
              <a:latin typeface="黑体" pitchFamily="49" charset="-122"/>
              <a:ea typeface="黑体" pitchFamily="49" charset="-122"/>
              <a:cs typeface="华文仿宋" pitchFamily="2" charset="-122"/>
            </a:endParaRPr>
          </a:p>
          <a:p>
            <a:pPr lvl="0" indent="406400" algn="just" fontAlgn="base">
              <a:spcBef>
                <a:spcPct val="0"/>
              </a:spcBef>
              <a:spcAft>
                <a:spcPct val="0"/>
              </a:spcAft>
              <a:buClr>
                <a:srgbClr val="0070C0"/>
              </a:buClr>
              <a:buFont typeface="Wingdings" pitchFamily="2" charset="2"/>
              <a:buChar char="l"/>
            </a:pPr>
            <a:r>
              <a:rPr lang="zh-CN" altLang="en-US" dirty="0" smtClean="0">
                <a:latin typeface="黑体" pitchFamily="49" charset="-122"/>
                <a:ea typeface="黑体" pitchFamily="49" charset="-122"/>
                <a:cs typeface="华文仿宋" pitchFamily="2" charset="-122"/>
              </a:rPr>
              <a:t>着力造就一支“政治强、业务精、纪律严、作风正、工作实、讲奉献”的民政干部队伍，为黄石港区民政事业科学发展提供坚强的人才保障和智力支持。</a:t>
            </a:r>
          </a:p>
        </p:txBody>
      </p:sp>
      <p:sp>
        <p:nvSpPr>
          <p:cNvPr id="3" name="矩形 2"/>
          <p:cNvSpPr/>
          <p:nvPr/>
        </p:nvSpPr>
        <p:spPr>
          <a:xfrm>
            <a:off x="0" y="35913"/>
            <a:ext cx="9274546" cy="553998"/>
          </a:xfrm>
          <a:prstGeom prst="rect">
            <a:avLst/>
          </a:prstGeom>
          <a:noFill/>
        </p:spPr>
        <p:txBody>
          <a:bodyPr wrap="square" lIns="91440" tIns="45720" rIns="91440" bIns="45720">
            <a:spAutoFit/>
          </a:bodyPr>
          <a:lstStyle/>
          <a:p>
            <a:r>
              <a:rPr lang="zh-CN" alt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五、实现“十三五”规划的保障措施</a:t>
            </a:r>
          </a:p>
        </p:txBody>
      </p:sp>
      <p:sp>
        <p:nvSpPr>
          <p:cNvPr id="4" name="Rectangle 1"/>
          <p:cNvSpPr>
            <a:spLocks noChangeArrowheads="1"/>
          </p:cNvSpPr>
          <p:nvPr/>
        </p:nvSpPr>
        <p:spPr bwMode="auto">
          <a:xfrm>
            <a:off x="-36512" y="1179912"/>
            <a:ext cx="5616624" cy="461665"/>
          </a:xfrm>
          <a:prstGeom prst="rect">
            <a:avLst/>
          </a:prstGeom>
          <a:solidFill>
            <a:srgbClr val="FFC000"/>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（三）强化作风建设，提高服务效能</a:t>
            </a:r>
          </a:p>
        </p:txBody>
      </p:sp>
      <p:pic>
        <p:nvPicPr>
          <p:cNvPr id="5"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pic>
        <p:nvPicPr>
          <p:cNvPr id="4098" name="Picture 2" descr="http://img4.imgtn.bdimg.com/it/u=3192050383,2238979987&amp;fm=21&amp;gp=0.jpg"/>
          <p:cNvPicPr>
            <a:picLocks noChangeAspect="1" noChangeArrowheads="1"/>
          </p:cNvPicPr>
          <p:nvPr/>
        </p:nvPicPr>
        <p:blipFill>
          <a:blip r:embed="rId3" cstate="print">
            <a:lum bright="8000" contrast="4000"/>
          </a:blip>
          <a:srcRect r="2630" b="13587"/>
          <a:stretch>
            <a:fillRect/>
          </a:stretch>
        </p:blipFill>
        <p:spPr bwMode="auto">
          <a:xfrm>
            <a:off x="642910" y="2071678"/>
            <a:ext cx="2857520" cy="1621836"/>
          </a:xfrm>
          <a:prstGeom prst="rect">
            <a:avLst/>
          </a:prstGeom>
          <a:ln>
            <a:noFill/>
          </a:ln>
          <a:effectLst>
            <a:softEdge rad="112500"/>
          </a:effectLst>
        </p:spPr>
      </p:pic>
      <p:sp>
        <p:nvSpPr>
          <p:cNvPr id="7" name="矩形 6"/>
          <p:cNvSpPr/>
          <p:nvPr/>
        </p:nvSpPr>
        <p:spPr>
          <a:xfrm>
            <a:off x="3929058" y="2214554"/>
            <a:ext cx="4500594" cy="1477328"/>
          </a:xfrm>
          <a:prstGeom prst="rect">
            <a:avLst/>
          </a:prstGeom>
        </p:spPr>
        <p:txBody>
          <a:bodyPr wrap="square">
            <a:spAutoFit/>
          </a:bodyPr>
          <a:lstStyle/>
          <a:p>
            <a:pPr lvl="0" indent="406400" algn="just" fontAlgn="base">
              <a:spcBef>
                <a:spcPct val="0"/>
              </a:spcBef>
              <a:spcAft>
                <a:spcPct val="0"/>
              </a:spcAft>
              <a:buClr>
                <a:srgbClr val="0070C0"/>
              </a:buClr>
              <a:buFont typeface="Wingdings" pitchFamily="2" charset="2"/>
              <a:buChar char="l"/>
            </a:pPr>
            <a:r>
              <a:rPr lang="zh-CN" altLang="en-US" dirty="0" smtClean="0">
                <a:latin typeface="黑体" pitchFamily="49" charset="-122"/>
                <a:ea typeface="黑体" pitchFamily="49" charset="-122"/>
                <a:cs typeface="华文仿宋" pitchFamily="2" charset="-122"/>
              </a:rPr>
              <a:t>高度重视民政工作基层薄弱问题，要健全区、街道（片区、管理区）民政专职工作人员队伍，切实关心基层民政干部，帮助解决工作、生活中的具体困难，为其营造安心干事、尽心为民的良好工作环境。</a:t>
            </a:r>
            <a:endParaRPr lang="en-US" altLang="zh-CN" dirty="0" smtClean="0">
              <a:latin typeface="黑体" pitchFamily="49" charset="-122"/>
              <a:ea typeface="黑体" pitchFamily="49" charset="-122"/>
              <a:cs typeface="华文仿宋"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1000"/>
                                        <p:tgtEl>
                                          <p:spTgt spid="4"/>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1000"/>
                                        <p:tgtEl>
                                          <p:spTgt spid="4098"/>
                                        </p:tgtEl>
                                      </p:cBhvr>
                                    </p:animEffect>
                                    <p:anim calcmode="lin" valueType="num">
                                      <p:cBhvr>
                                        <p:cTn id="12" dur="1000" fill="hold"/>
                                        <p:tgtEl>
                                          <p:spTgt spid="4098"/>
                                        </p:tgtEl>
                                        <p:attrNameLst>
                                          <p:attrName>ppt_x</p:attrName>
                                        </p:attrNameLst>
                                      </p:cBhvr>
                                      <p:tavLst>
                                        <p:tav tm="0">
                                          <p:val>
                                            <p:strVal val="#ppt_x"/>
                                          </p:val>
                                        </p:tav>
                                        <p:tav tm="100000">
                                          <p:val>
                                            <p:strVal val="#ppt_x"/>
                                          </p:val>
                                        </p:tav>
                                      </p:tavLst>
                                    </p:anim>
                                    <p:anim calcmode="lin" valueType="num">
                                      <p:cBhvr>
                                        <p:cTn id="13" dur="1000" fill="hold"/>
                                        <p:tgtEl>
                                          <p:spTgt spid="409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1000"/>
                                        <p:tgtEl>
                                          <p:spTgt spid="7"/>
                                        </p:tgtEl>
                                      </p:cBhvr>
                                    </p:animEffect>
                                  </p:childTnLst>
                                </p:cTn>
                              </p:par>
                            </p:childTnLst>
                          </p:cTn>
                        </p:par>
                        <p:par>
                          <p:cTn id="18" fill="hold">
                            <p:stCondLst>
                              <p:cond delay="3000"/>
                            </p:stCondLst>
                            <p:childTnLst>
                              <p:par>
                                <p:cTn id="19" presetID="12" presetClass="entr" presetSubtype="4" fill="hold" grpId="0" nodeType="afterEffect">
                                  <p:stCondLst>
                                    <p:cond delay="0"/>
                                  </p:stCondLst>
                                  <p:childTnLst>
                                    <p:set>
                                      <p:cBhvr>
                                        <p:cTn id="20" dur="1" fill="hold">
                                          <p:stCondLst>
                                            <p:cond delay="0"/>
                                          </p:stCondLst>
                                        </p:cTn>
                                        <p:tgtEl>
                                          <p:spTgt spid="7169">
                                            <p:txEl>
                                              <p:pRg st="0" end="0"/>
                                            </p:txEl>
                                          </p:spTgt>
                                        </p:tgtEl>
                                        <p:attrNameLst>
                                          <p:attrName>style.visibility</p:attrName>
                                        </p:attrNameLst>
                                      </p:cBhvr>
                                      <p:to>
                                        <p:strVal val="visible"/>
                                      </p:to>
                                    </p:set>
                                    <p:animEffect transition="in" filter="slide(fromBottom)">
                                      <p:cBhvr>
                                        <p:cTn id="21" dur="1000"/>
                                        <p:tgtEl>
                                          <p:spTgt spid="7169">
                                            <p:txEl>
                                              <p:pRg st="0" end="0"/>
                                            </p:txEl>
                                          </p:spTgt>
                                        </p:tgtEl>
                                      </p:cBhvr>
                                    </p:animEffect>
                                  </p:childTnLst>
                                </p:cTn>
                              </p:par>
                            </p:childTnLst>
                          </p:cTn>
                        </p:par>
                        <p:par>
                          <p:cTn id="22" fill="hold">
                            <p:stCondLst>
                              <p:cond delay="4000"/>
                            </p:stCondLst>
                            <p:childTnLst>
                              <p:par>
                                <p:cTn id="23" presetID="12" presetClass="entr" presetSubtype="4" fill="hold" grpId="0" nodeType="afterEffect">
                                  <p:stCondLst>
                                    <p:cond delay="0"/>
                                  </p:stCondLst>
                                  <p:childTnLst>
                                    <p:set>
                                      <p:cBhvr>
                                        <p:cTn id="24" dur="1" fill="hold">
                                          <p:stCondLst>
                                            <p:cond delay="0"/>
                                          </p:stCondLst>
                                        </p:cTn>
                                        <p:tgtEl>
                                          <p:spTgt spid="7169">
                                            <p:txEl>
                                              <p:pRg st="2" end="2"/>
                                            </p:txEl>
                                          </p:spTgt>
                                        </p:tgtEl>
                                        <p:attrNameLst>
                                          <p:attrName>style.visibility</p:attrName>
                                        </p:attrNameLst>
                                      </p:cBhvr>
                                      <p:to>
                                        <p:strVal val="visible"/>
                                      </p:to>
                                    </p:set>
                                    <p:animEffect transition="in" filter="slide(fromBottom)">
                                      <p:cBhvr>
                                        <p:cTn id="25" dur="1000"/>
                                        <p:tgtEl>
                                          <p:spTgt spid="7169">
                                            <p:txEl>
                                              <p:pRg st="2" end="2"/>
                                            </p:txEl>
                                          </p:spTgt>
                                        </p:tgtEl>
                                      </p:cBhvr>
                                    </p:animEffect>
                                  </p:childTnLst>
                                </p:cTn>
                              </p:par>
                            </p:childTnLst>
                          </p:cTn>
                        </p:par>
                        <p:par>
                          <p:cTn id="26" fill="hold">
                            <p:stCondLst>
                              <p:cond delay="5000"/>
                            </p:stCondLst>
                            <p:childTnLst>
                              <p:par>
                                <p:cTn id="27" presetID="12" presetClass="entr" presetSubtype="4" fill="hold" grpId="0" nodeType="afterEffect">
                                  <p:stCondLst>
                                    <p:cond delay="0"/>
                                  </p:stCondLst>
                                  <p:childTnLst>
                                    <p:set>
                                      <p:cBhvr>
                                        <p:cTn id="28" dur="1" fill="hold">
                                          <p:stCondLst>
                                            <p:cond delay="0"/>
                                          </p:stCondLst>
                                        </p:cTn>
                                        <p:tgtEl>
                                          <p:spTgt spid="7169">
                                            <p:txEl>
                                              <p:pRg st="4" end="4"/>
                                            </p:txEl>
                                          </p:spTgt>
                                        </p:tgtEl>
                                        <p:attrNameLst>
                                          <p:attrName>style.visibility</p:attrName>
                                        </p:attrNameLst>
                                      </p:cBhvr>
                                      <p:to>
                                        <p:strVal val="visible"/>
                                      </p:to>
                                    </p:set>
                                    <p:animEffect transition="in" filter="slide(fromBottom)">
                                      <p:cBhvr>
                                        <p:cTn id="29" dur="1000"/>
                                        <p:tgtEl>
                                          <p:spTgt spid="71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build="p"/>
      <p:bldP spid="4" grpId="0" animBg="1"/>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95736" y="1556793"/>
            <a:ext cx="4608512" cy="830997"/>
          </a:xfrm>
          <a:prstGeom prst="rect">
            <a:avLst/>
          </a:prstGeom>
          <a:noFill/>
        </p:spPr>
        <p:txBody>
          <a:bodyPr wrap="square" lIns="91440" tIns="45720" rIns="91440" bIns="45720">
            <a:spAutoFit/>
          </a:bodyPr>
          <a:lstStyle/>
          <a:p>
            <a:pPr algn="ctr"/>
            <a:r>
              <a:rPr lang="zh-CN" altLang="en-US" sz="4800" b="1" cap="none" spc="0" dirty="0" smtClean="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latin typeface="华文新魏" pitchFamily="2" charset="-122"/>
                <a:ea typeface="华文新魏" pitchFamily="2" charset="-122"/>
              </a:rPr>
              <a:t>谢谢大家！</a:t>
            </a:r>
            <a:endParaRPr lang="zh-CN" altLang="en-US" sz="4800" b="1" cap="none" spc="0" dirty="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latin typeface="华文新魏" pitchFamily="2" charset="-122"/>
              <a:ea typeface="华文新魏" pitchFamily="2" charset="-122"/>
            </a:endParaRPr>
          </a:p>
        </p:txBody>
      </p:sp>
      <p:pic>
        <p:nvPicPr>
          <p:cNvPr id="86018" name="Picture 2" descr="C:\Users\Administrator\Desktop\p111301.jpg"/>
          <p:cNvPicPr>
            <a:picLocks noChangeAspect="1" noChangeArrowheads="1"/>
          </p:cNvPicPr>
          <p:nvPr/>
        </p:nvPicPr>
        <p:blipFill>
          <a:blip r:embed="rId2" cstate="print"/>
          <a:srcRect/>
          <a:stretch>
            <a:fillRect/>
          </a:stretch>
        </p:blipFill>
        <p:spPr bwMode="auto">
          <a:xfrm>
            <a:off x="467544" y="3068960"/>
            <a:ext cx="8136904" cy="314753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6018"/>
                                        </p:tgtEl>
                                        <p:attrNameLst>
                                          <p:attrName>style.visibility</p:attrName>
                                        </p:attrNameLst>
                                      </p:cBhvr>
                                      <p:to>
                                        <p:strVal val="visible"/>
                                      </p:to>
                                    </p:set>
                                    <p:animEffect transition="in" filter="fade">
                                      <p:cBhvr>
                                        <p:cTn id="12" dur="2000"/>
                                        <p:tgtEl>
                                          <p:spTgt spid="86018"/>
                                        </p:tgtEl>
                                      </p:cBhvr>
                                    </p:animEffect>
                                    <p:anim calcmode="lin" valueType="num">
                                      <p:cBhvr>
                                        <p:cTn id="13" dur="2000" fill="hold"/>
                                        <p:tgtEl>
                                          <p:spTgt spid="86018"/>
                                        </p:tgtEl>
                                        <p:attrNameLst>
                                          <p:attrName>ppt_x</p:attrName>
                                        </p:attrNameLst>
                                      </p:cBhvr>
                                      <p:tavLst>
                                        <p:tav tm="0">
                                          <p:val>
                                            <p:strVal val="#ppt_x"/>
                                          </p:val>
                                        </p:tav>
                                        <p:tav tm="100000">
                                          <p:val>
                                            <p:strVal val="#ppt_x"/>
                                          </p:val>
                                        </p:tav>
                                      </p:tavLst>
                                    </p:anim>
                                    <p:anim calcmode="lin" valueType="num">
                                      <p:cBhvr>
                                        <p:cTn id="14" dur="2000" fill="hold"/>
                                        <p:tgtEl>
                                          <p:spTgt spid="860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95736" y="1912764"/>
            <a:ext cx="6732240" cy="2308324"/>
          </a:xfrm>
          <a:prstGeom prst="rect">
            <a:avLst/>
          </a:prstGeom>
        </p:spPr>
        <p:txBody>
          <a:bodyPr wrap="square">
            <a:spAutoFit/>
          </a:bodyPr>
          <a:lstStyle/>
          <a:p>
            <a:pPr algn="just">
              <a:buClr>
                <a:srgbClr val="C00000"/>
              </a:buClr>
              <a:buFont typeface="Wingdings" pitchFamily="2" charset="2"/>
              <a:buChar char="u"/>
            </a:pPr>
            <a:r>
              <a:rPr lang="zh-CN" altLang="zh-CN" dirty="0" smtClean="0">
                <a:latin typeface="黑体" pitchFamily="49" charset="-122"/>
                <a:ea typeface="黑体" pitchFamily="49" charset="-122"/>
              </a:rPr>
              <a:t>几年来实施医疗救助、临时救助</a:t>
            </a:r>
            <a:r>
              <a:rPr lang="en-US" altLang="zh-CN" dirty="0" smtClean="0">
                <a:latin typeface="黑体" pitchFamily="49" charset="-122"/>
                <a:ea typeface="黑体" pitchFamily="49" charset="-122"/>
              </a:rPr>
              <a:t>996</a:t>
            </a:r>
            <a:r>
              <a:rPr lang="zh-CN" altLang="zh-CN" dirty="0" smtClean="0">
                <a:latin typeface="黑体" pitchFamily="49" charset="-122"/>
                <a:ea typeface="黑体" pitchFamily="49" charset="-122"/>
              </a:rPr>
              <a:t>人次，投入资金</a:t>
            </a:r>
            <a:r>
              <a:rPr lang="en-US" altLang="zh-CN" dirty="0" smtClean="0">
                <a:latin typeface="黑体" pitchFamily="49" charset="-122"/>
                <a:ea typeface="黑体" pitchFamily="49" charset="-122"/>
              </a:rPr>
              <a:t>221.4</a:t>
            </a:r>
            <a:r>
              <a:rPr lang="zh-CN" altLang="zh-CN" dirty="0" smtClean="0">
                <a:latin typeface="黑体" pitchFamily="49" charset="-122"/>
                <a:ea typeface="黑体" pitchFamily="49" charset="-122"/>
              </a:rPr>
              <a:t>万元。</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实施电价补贴</a:t>
            </a:r>
            <a:r>
              <a:rPr lang="en-US" altLang="zh-CN" dirty="0" smtClean="0">
                <a:latin typeface="黑体" pitchFamily="49" charset="-122"/>
                <a:ea typeface="黑体" pitchFamily="49" charset="-122"/>
              </a:rPr>
              <a:t>72</a:t>
            </a:r>
            <a:r>
              <a:rPr lang="zh-CN" altLang="zh-CN" dirty="0" smtClean="0">
                <a:latin typeface="黑体" pitchFamily="49" charset="-122"/>
                <a:ea typeface="黑体" pitchFamily="49" charset="-122"/>
              </a:rPr>
              <a:t>万元，住房补贴</a:t>
            </a:r>
            <a:r>
              <a:rPr lang="en-US" altLang="zh-CN" dirty="0" smtClean="0">
                <a:latin typeface="黑体" pitchFamily="49" charset="-122"/>
                <a:ea typeface="黑体" pitchFamily="49" charset="-122"/>
              </a:rPr>
              <a:t>230</a:t>
            </a:r>
            <a:r>
              <a:rPr lang="zh-CN" altLang="zh-CN" dirty="0" smtClean="0">
                <a:latin typeface="黑体" pitchFamily="49" charset="-122"/>
                <a:ea typeface="黑体" pitchFamily="49" charset="-122"/>
              </a:rPr>
              <a:t>余万元，教育救助</a:t>
            </a:r>
            <a:r>
              <a:rPr lang="en-US" altLang="zh-CN" dirty="0" smtClean="0">
                <a:latin typeface="黑体" pitchFamily="49" charset="-122"/>
                <a:ea typeface="黑体" pitchFamily="49" charset="-122"/>
              </a:rPr>
              <a:t>30</a:t>
            </a:r>
            <a:r>
              <a:rPr lang="zh-CN" altLang="zh-CN" dirty="0" smtClean="0">
                <a:latin typeface="黑体" pitchFamily="49" charset="-122"/>
                <a:ea typeface="黑体" pitchFamily="49" charset="-122"/>
              </a:rPr>
              <a:t>万元。</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居民经济状况核对系统的工作机构、信息平台全面建成。</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流浪乞讨人员救助管理方式得到加强。</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社会捐赠工作稳步发展。</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社区防灾减灾工作机制、应急预案及队伍建设逐步完善，全区有</a:t>
            </a:r>
            <a:r>
              <a:rPr lang="en-US" altLang="zh-CN" dirty="0" smtClean="0">
                <a:latin typeface="黑体" pitchFamily="49" charset="-122"/>
                <a:ea typeface="黑体" pitchFamily="49" charset="-122"/>
              </a:rPr>
              <a:t>3</a:t>
            </a:r>
            <a:r>
              <a:rPr lang="zh-CN" altLang="zh-CN" dirty="0" smtClean="0">
                <a:latin typeface="黑体" pitchFamily="49" charset="-122"/>
                <a:ea typeface="黑体" pitchFamily="49" charset="-122"/>
              </a:rPr>
              <a:t>个社区荣获“全国综合减灾示范社区”，有</a:t>
            </a:r>
            <a:r>
              <a:rPr lang="en-US" altLang="zh-CN" dirty="0" smtClean="0">
                <a:latin typeface="黑体" pitchFamily="49" charset="-122"/>
                <a:ea typeface="黑体" pitchFamily="49" charset="-122"/>
              </a:rPr>
              <a:t>3</a:t>
            </a:r>
            <a:r>
              <a:rPr lang="zh-CN" altLang="zh-CN" dirty="0" smtClean="0">
                <a:latin typeface="黑体" pitchFamily="49" charset="-122"/>
                <a:ea typeface="黑体" pitchFamily="49" charset="-122"/>
              </a:rPr>
              <a:t>个社区荣获“全省综合减灾示范社区”称号。</a:t>
            </a:r>
            <a:endParaRPr lang="en-US" altLang="zh-CN" dirty="0" smtClean="0">
              <a:latin typeface="黑体" pitchFamily="49" charset="-122"/>
              <a:ea typeface="黑体" pitchFamily="49" charset="-122"/>
            </a:endParaRPr>
          </a:p>
        </p:txBody>
      </p:sp>
      <p:sp>
        <p:nvSpPr>
          <p:cNvPr id="5" name="圆角矩形 4"/>
          <p:cNvSpPr/>
          <p:nvPr/>
        </p:nvSpPr>
        <p:spPr>
          <a:xfrm>
            <a:off x="395536" y="1772816"/>
            <a:ext cx="1800200" cy="2337703"/>
          </a:xfrm>
          <a:prstGeom prst="roundRect">
            <a:avLst/>
          </a:prstGeom>
          <a:solidFill>
            <a:srgbClr val="FBBDC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latin typeface="+mn-ea"/>
              </a:rPr>
              <a:t>1</a:t>
            </a:r>
            <a:r>
              <a:rPr lang="zh-CN" altLang="zh-CN" b="1" dirty="0" smtClean="0">
                <a:latin typeface="+mn-ea"/>
              </a:rPr>
              <a:t>、社会救助体系日趋完善，低收入群体的实际困难得到基本解决</a:t>
            </a:r>
            <a:endParaRPr lang="zh-CN" altLang="en-US" dirty="0">
              <a:latin typeface="+mn-ea"/>
            </a:endParaRPr>
          </a:p>
        </p:txBody>
      </p:sp>
      <p:sp>
        <p:nvSpPr>
          <p:cNvPr id="6" name="矩形 5"/>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pic>
        <p:nvPicPr>
          <p:cNvPr id="7" name="Picture 1" descr="C:\Users\Administrator\Desktop\民政十三五\12.jpg"/>
          <p:cNvPicPr>
            <a:picLocks noChangeAspect="1" noChangeArrowheads="1"/>
          </p:cNvPicPr>
          <p:nvPr/>
        </p:nvPicPr>
        <p:blipFill>
          <a:blip r:embed="rId2" cstate="print">
            <a:lum bright="10000" contrast="-20000"/>
          </a:blip>
          <a:srcRect/>
          <a:stretch>
            <a:fillRect/>
          </a:stretch>
        </p:blipFill>
        <p:spPr bwMode="auto">
          <a:xfrm>
            <a:off x="6876256" y="6192689"/>
            <a:ext cx="2134748" cy="476671"/>
          </a:xfrm>
          <a:prstGeom prst="roundRect">
            <a:avLst>
              <a:gd name="adj" fmla="val 26511"/>
            </a:avLst>
          </a:prstGeom>
          <a:noFill/>
        </p:spPr>
      </p:pic>
      <p:pic>
        <p:nvPicPr>
          <p:cNvPr id="1026" name="Picture 2" descr="I:\可用照片\第7张社会救助1.jpg"/>
          <p:cNvPicPr>
            <a:picLocks noChangeAspect="1" noChangeArrowheads="1"/>
          </p:cNvPicPr>
          <p:nvPr/>
        </p:nvPicPr>
        <p:blipFill>
          <a:blip r:embed="rId3" cstate="print"/>
          <a:srcRect/>
          <a:stretch>
            <a:fillRect/>
          </a:stretch>
        </p:blipFill>
        <p:spPr bwMode="auto">
          <a:xfrm>
            <a:off x="6983760" y="4600861"/>
            <a:ext cx="2088232" cy="1564443"/>
          </a:xfrm>
          <a:prstGeom prst="rect">
            <a:avLst/>
          </a:prstGeom>
          <a:ln>
            <a:noFill/>
          </a:ln>
          <a:effectLst>
            <a:softEdge rad="112500"/>
          </a:effectLst>
        </p:spPr>
      </p:pic>
      <p:pic>
        <p:nvPicPr>
          <p:cNvPr id="10" name="Picture 4" descr="d:\Users\Administrator\Desktop\加专题照片\能放在第9页吗\区委副书记黄河在区组织为四川雅安地震捐款.JPG"/>
          <p:cNvPicPr>
            <a:picLocks noChangeAspect="1" noChangeArrowheads="1"/>
          </p:cNvPicPr>
          <p:nvPr/>
        </p:nvPicPr>
        <p:blipFill>
          <a:blip r:embed="rId4" cstate="print"/>
          <a:srcRect l="2857" t="4545" r="10476" b="4545"/>
          <a:stretch>
            <a:fillRect/>
          </a:stretch>
        </p:blipFill>
        <p:spPr bwMode="auto">
          <a:xfrm>
            <a:off x="2411760" y="4581128"/>
            <a:ext cx="2028856" cy="1584176"/>
          </a:xfrm>
          <a:prstGeom prst="rect">
            <a:avLst/>
          </a:prstGeom>
          <a:ln>
            <a:noFill/>
          </a:ln>
          <a:effectLst>
            <a:softEdge rad="112500"/>
          </a:effectLst>
        </p:spPr>
      </p:pic>
      <p:pic>
        <p:nvPicPr>
          <p:cNvPr id="61441" name="Picture 1" descr="C:\Users\Administrator\Desktop\QQ图片20141203150638.jpg"/>
          <p:cNvPicPr>
            <a:picLocks noChangeAspect="1" noChangeArrowheads="1"/>
          </p:cNvPicPr>
          <p:nvPr/>
        </p:nvPicPr>
        <p:blipFill>
          <a:blip r:embed="rId5" cstate="print"/>
          <a:stretch>
            <a:fillRect/>
          </a:stretch>
        </p:blipFill>
        <p:spPr bwMode="auto">
          <a:xfrm>
            <a:off x="251521" y="4612697"/>
            <a:ext cx="2177340" cy="1558469"/>
          </a:xfrm>
          <a:prstGeom prst="rect">
            <a:avLst/>
          </a:prstGeom>
          <a:ln>
            <a:noFill/>
          </a:ln>
          <a:effectLst>
            <a:softEdge rad="112500"/>
          </a:effectLst>
        </p:spPr>
      </p:pic>
      <p:pic>
        <p:nvPicPr>
          <p:cNvPr id="61442" name="Picture 2" descr="C:\Users\Administrator\Desktop\IMG_20141203_100835.jpg"/>
          <p:cNvPicPr>
            <a:picLocks noChangeAspect="1" noChangeArrowheads="1"/>
          </p:cNvPicPr>
          <p:nvPr/>
        </p:nvPicPr>
        <p:blipFill>
          <a:blip r:embed="rId6" cstate="print"/>
          <a:srcRect l="2908" t="4553" r="11443" b="10855"/>
          <a:stretch>
            <a:fillRect/>
          </a:stretch>
        </p:blipFill>
        <p:spPr bwMode="auto">
          <a:xfrm>
            <a:off x="4427984" y="4581128"/>
            <a:ext cx="2592287" cy="1584176"/>
          </a:xfrm>
          <a:prstGeom prst="rect">
            <a:avLst/>
          </a:prstGeom>
          <a:ln>
            <a:noFill/>
          </a:ln>
          <a:effectLst>
            <a:softEdge rad="112500"/>
          </a:effectLst>
        </p:spPr>
      </p:pic>
      <p:sp>
        <p:nvSpPr>
          <p:cNvPr id="14" name="矩形 13"/>
          <p:cNvSpPr/>
          <p:nvPr/>
        </p:nvSpPr>
        <p:spPr>
          <a:xfrm>
            <a:off x="0" y="1196752"/>
            <a:ext cx="7164288"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noFill/>
          </a:ln>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 （一）惠及特困群体，民生保障体系深化发展</a:t>
            </a:r>
            <a:endParaRPr lang="zh-CN" altLang="en-US" sz="2400" dirty="0">
              <a:latin typeface="华文新魏" pitchFamily="2" charset="-122"/>
              <a:ea typeface="华文新魏"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1000"/>
                                        <p:tgtEl>
                                          <p:spTgt spid="3">
                                            <p:txEl>
                                              <p:pRg st="0" end="0"/>
                                            </p:txEl>
                                          </p:spTgt>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lide(fromBottom)">
                                      <p:cBhvr>
                                        <p:cTn id="11" dur="1000"/>
                                        <p:tgtEl>
                                          <p:spTgt spid="3">
                                            <p:txEl>
                                              <p:pRg st="1" end="1"/>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1000"/>
                                        <p:tgtEl>
                                          <p:spTgt spid="3">
                                            <p:txEl>
                                              <p:pRg st="2" end="2"/>
                                            </p:txEl>
                                          </p:spTgt>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lide(fromBottom)">
                                      <p:cBhvr>
                                        <p:cTn id="19" dur="1000"/>
                                        <p:tgtEl>
                                          <p:spTgt spid="3">
                                            <p:txEl>
                                              <p:pRg st="3" end="3"/>
                                            </p:txEl>
                                          </p:spTgt>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lide(fromBottom)">
                                      <p:cBhvr>
                                        <p:cTn id="23" dur="1000"/>
                                        <p:tgtEl>
                                          <p:spTgt spid="3">
                                            <p:txEl>
                                              <p:pRg st="4" end="4"/>
                                            </p:txEl>
                                          </p:spTgt>
                                        </p:tgtEl>
                                      </p:cBhvr>
                                    </p:animEffect>
                                  </p:childTnLst>
                                </p:cTn>
                              </p:par>
                            </p:childTnLst>
                          </p:cTn>
                        </p:par>
                        <p:par>
                          <p:cTn id="24" fill="hold">
                            <p:stCondLst>
                              <p:cond delay="5000"/>
                            </p:stCondLst>
                            <p:childTnLst>
                              <p:par>
                                <p:cTn id="25" presetID="1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lide(fromBottom)">
                                      <p:cBhvr>
                                        <p:cTn id="27" dur="1000"/>
                                        <p:tgtEl>
                                          <p:spTgt spid="3">
                                            <p:txEl>
                                              <p:pRg st="5" end="5"/>
                                            </p:txEl>
                                          </p:spTgt>
                                        </p:tgtEl>
                                      </p:cBhvr>
                                    </p:animEffect>
                                  </p:childTnLst>
                                </p:cTn>
                              </p:par>
                            </p:childTnLst>
                          </p:cTn>
                        </p:par>
                        <p:par>
                          <p:cTn id="28" fill="hold">
                            <p:stCondLst>
                              <p:cond delay="6000"/>
                            </p:stCondLst>
                            <p:childTnLst>
                              <p:par>
                                <p:cTn id="29" presetID="17" presetClass="entr" presetSubtype="10" fill="hold" nodeType="afterEffect">
                                  <p:stCondLst>
                                    <p:cond delay="0"/>
                                  </p:stCondLst>
                                  <p:childTnLst>
                                    <p:set>
                                      <p:cBhvr>
                                        <p:cTn id="30" dur="1" fill="hold">
                                          <p:stCondLst>
                                            <p:cond delay="0"/>
                                          </p:stCondLst>
                                        </p:cTn>
                                        <p:tgtEl>
                                          <p:spTgt spid="61441"/>
                                        </p:tgtEl>
                                        <p:attrNameLst>
                                          <p:attrName>style.visibility</p:attrName>
                                        </p:attrNameLst>
                                      </p:cBhvr>
                                      <p:to>
                                        <p:strVal val="visible"/>
                                      </p:to>
                                    </p:set>
                                    <p:anim calcmode="lin" valueType="num">
                                      <p:cBhvr>
                                        <p:cTn id="31" dur="1000" fill="hold"/>
                                        <p:tgtEl>
                                          <p:spTgt spid="61441"/>
                                        </p:tgtEl>
                                        <p:attrNameLst>
                                          <p:attrName>ppt_w</p:attrName>
                                        </p:attrNameLst>
                                      </p:cBhvr>
                                      <p:tavLst>
                                        <p:tav tm="0">
                                          <p:val>
                                            <p:fltVal val="0"/>
                                          </p:val>
                                        </p:tav>
                                        <p:tav tm="100000">
                                          <p:val>
                                            <p:strVal val="#ppt_w"/>
                                          </p:val>
                                        </p:tav>
                                      </p:tavLst>
                                    </p:anim>
                                    <p:anim calcmode="lin" valueType="num">
                                      <p:cBhvr>
                                        <p:cTn id="32" dur="1000" fill="hold"/>
                                        <p:tgtEl>
                                          <p:spTgt spid="61441"/>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61442"/>
                                        </p:tgtEl>
                                        <p:attrNameLst>
                                          <p:attrName>style.visibility</p:attrName>
                                        </p:attrNameLst>
                                      </p:cBhvr>
                                      <p:to>
                                        <p:strVal val="visible"/>
                                      </p:to>
                                    </p:set>
                                    <p:anim calcmode="lin" valueType="num">
                                      <p:cBhvr>
                                        <p:cTn id="39" dur="1000" fill="hold"/>
                                        <p:tgtEl>
                                          <p:spTgt spid="61442"/>
                                        </p:tgtEl>
                                        <p:attrNameLst>
                                          <p:attrName>ppt_w</p:attrName>
                                        </p:attrNameLst>
                                      </p:cBhvr>
                                      <p:tavLst>
                                        <p:tav tm="0">
                                          <p:val>
                                            <p:fltVal val="0"/>
                                          </p:val>
                                        </p:tav>
                                        <p:tav tm="100000">
                                          <p:val>
                                            <p:strVal val="#ppt_w"/>
                                          </p:val>
                                        </p:tav>
                                      </p:tavLst>
                                    </p:anim>
                                    <p:anim calcmode="lin" valueType="num">
                                      <p:cBhvr>
                                        <p:cTn id="40" dur="1000" fill="hold"/>
                                        <p:tgtEl>
                                          <p:spTgt spid="61442"/>
                                        </p:tgtEl>
                                        <p:attrNameLst>
                                          <p:attrName>ppt_h</p:attrName>
                                        </p:attrNameLst>
                                      </p:cBhvr>
                                      <p:tavLst>
                                        <p:tav tm="0">
                                          <p:val>
                                            <p:strVal val="#ppt_h"/>
                                          </p:val>
                                        </p:tav>
                                        <p:tav tm="100000">
                                          <p:val>
                                            <p:strVal val="#ppt_h"/>
                                          </p:val>
                                        </p:tav>
                                      </p:tavLst>
                                    </p:anim>
                                  </p:childTnLst>
                                </p:cTn>
                              </p:par>
                              <p:par>
                                <p:cTn id="41" presetID="17" presetClass="entr" presetSubtype="1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1000" fill="hold"/>
                                        <p:tgtEl>
                                          <p:spTgt spid="1026"/>
                                        </p:tgtEl>
                                        <p:attrNameLst>
                                          <p:attrName>ppt_w</p:attrName>
                                        </p:attrNameLst>
                                      </p:cBhvr>
                                      <p:tavLst>
                                        <p:tav tm="0">
                                          <p:val>
                                            <p:fltVal val="0"/>
                                          </p:val>
                                        </p:tav>
                                        <p:tav tm="100000">
                                          <p:val>
                                            <p:strVal val="#ppt_w"/>
                                          </p:val>
                                        </p:tav>
                                      </p:tavLst>
                                    </p:anim>
                                    <p:anim calcmode="lin" valueType="num">
                                      <p:cBhvr>
                                        <p:cTn id="44" dur="1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pic>
        <p:nvPicPr>
          <p:cNvPr id="7" name="Picture 2" descr="C:\Users\Administrator\Desktop\webTitle.jpg"/>
          <p:cNvPicPr>
            <a:picLocks noChangeAspect="1" noChangeArrowheads="1"/>
          </p:cNvPicPr>
          <p:nvPr/>
        </p:nvPicPr>
        <p:blipFill>
          <a:blip r:embed="rId2" cstate="print">
            <a:lum bright="20000" contrast="-20000"/>
          </a:blip>
          <a:srcRect/>
          <a:stretch>
            <a:fillRect/>
          </a:stretch>
        </p:blipFill>
        <p:spPr bwMode="auto">
          <a:xfrm>
            <a:off x="6660232" y="6093296"/>
            <a:ext cx="2260600" cy="520700"/>
          </a:xfrm>
          <a:prstGeom prst="rect">
            <a:avLst/>
          </a:prstGeom>
          <a:noFill/>
        </p:spPr>
      </p:pic>
      <p:sp>
        <p:nvSpPr>
          <p:cNvPr id="8" name="圆角矩形 7"/>
          <p:cNvSpPr/>
          <p:nvPr/>
        </p:nvSpPr>
        <p:spPr>
          <a:xfrm>
            <a:off x="467544" y="1772816"/>
            <a:ext cx="2808312" cy="1736646"/>
          </a:xfrm>
          <a:prstGeom prst="roundRect">
            <a:avLst/>
          </a:prstGeom>
          <a:solidFill>
            <a:srgbClr val="FBBDC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sz="1600" b="1" dirty="0" smtClean="0">
                <a:latin typeface="+mn-ea"/>
              </a:rPr>
              <a:t>2</a:t>
            </a:r>
            <a:r>
              <a:rPr lang="zh-CN" altLang="en-US" sz="1600" b="1" dirty="0" smtClean="0">
                <a:latin typeface="+mn-ea"/>
              </a:rPr>
              <a:t>、社会福利和老龄事业扎实推进，老年人、孤残儿童等群体的基本需求得到较好满足</a:t>
            </a:r>
            <a:endParaRPr lang="zh-CN" altLang="en-US" sz="1600" dirty="0">
              <a:latin typeface="+mn-ea"/>
            </a:endParaRPr>
          </a:p>
        </p:txBody>
      </p:sp>
      <p:sp>
        <p:nvSpPr>
          <p:cNvPr id="9" name="矩形 8"/>
          <p:cNvSpPr/>
          <p:nvPr/>
        </p:nvSpPr>
        <p:spPr>
          <a:xfrm>
            <a:off x="3923928" y="2978064"/>
            <a:ext cx="4932040" cy="2308324"/>
          </a:xfrm>
          <a:prstGeom prst="rect">
            <a:avLst/>
          </a:prstGeom>
        </p:spPr>
        <p:txBody>
          <a:bodyPr wrap="square">
            <a:spAutoFit/>
          </a:bodyPr>
          <a:lstStyle/>
          <a:p>
            <a:pPr algn="just">
              <a:buClr>
                <a:srgbClr val="C00000"/>
              </a:buClr>
              <a:buFont typeface="Wingdings" pitchFamily="2" charset="2"/>
              <a:buChar char="u"/>
            </a:pPr>
            <a:r>
              <a:rPr lang="en-US" altLang="zh-CN" dirty="0" smtClean="0">
                <a:latin typeface="黑体" pitchFamily="49" charset="-122"/>
                <a:ea typeface="黑体" pitchFamily="49" charset="-122"/>
              </a:rPr>
              <a:t> </a:t>
            </a:r>
            <a:r>
              <a:rPr lang="zh-CN" altLang="zh-CN" dirty="0" smtClean="0">
                <a:latin typeface="黑体" pitchFamily="49" charset="-122"/>
                <a:ea typeface="黑体" pitchFamily="49" charset="-122"/>
              </a:rPr>
              <a:t>辖区养老机构由</a:t>
            </a:r>
            <a:r>
              <a:rPr lang="en-US" altLang="zh-CN" dirty="0" smtClean="0">
                <a:latin typeface="黑体" pitchFamily="49" charset="-122"/>
                <a:ea typeface="黑体" pitchFamily="49" charset="-122"/>
              </a:rPr>
              <a:t>2011</a:t>
            </a:r>
            <a:r>
              <a:rPr lang="zh-CN" altLang="zh-CN" dirty="0" smtClean="0">
                <a:latin typeface="黑体" pitchFamily="49" charset="-122"/>
                <a:ea typeface="黑体" pitchFamily="49" charset="-122"/>
              </a:rPr>
              <a:t>年的</a:t>
            </a:r>
            <a:r>
              <a:rPr lang="en-US" altLang="zh-CN" dirty="0" smtClean="0">
                <a:latin typeface="黑体" pitchFamily="49" charset="-122"/>
                <a:ea typeface="黑体" pitchFamily="49" charset="-122"/>
              </a:rPr>
              <a:t>2</a:t>
            </a:r>
            <a:r>
              <a:rPr lang="zh-CN" altLang="zh-CN" dirty="0" smtClean="0">
                <a:latin typeface="黑体" pitchFamily="49" charset="-122"/>
                <a:ea typeface="黑体" pitchFamily="49" charset="-122"/>
              </a:rPr>
              <a:t>家发展到</a:t>
            </a:r>
            <a:r>
              <a:rPr lang="en-US" altLang="zh-CN" dirty="0" smtClean="0">
                <a:latin typeface="黑体" pitchFamily="49" charset="-122"/>
                <a:ea typeface="黑体" pitchFamily="49" charset="-122"/>
              </a:rPr>
              <a:t>6</a:t>
            </a:r>
            <a:r>
              <a:rPr lang="zh-CN" altLang="zh-CN" dirty="0" smtClean="0">
                <a:latin typeface="黑体" pitchFamily="49" charset="-122"/>
                <a:ea typeface="黑体" pitchFamily="49" charset="-122"/>
              </a:rPr>
              <a:t>家，全区养老床位总数近</a:t>
            </a:r>
            <a:r>
              <a:rPr lang="en-US" altLang="zh-CN" dirty="0" smtClean="0">
                <a:latin typeface="黑体" pitchFamily="49" charset="-122"/>
                <a:ea typeface="黑体" pitchFamily="49" charset="-122"/>
              </a:rPr>
              <a:t>800</a:t>
            </a:r>
            <a:r>
              <a:rPr lang="zh-CN" altLang="zh-CN" dirty="0" smtClean="0">
                <a:latin typeface="黑体" pitchFamily="49" charset="-122"/>
                <a:ea typeface="黑体" pitchFamily="49" charset="-122"/>
              </a:rPr>
              <a:t>张，约占户籍老年人口数的</a:t>
            </a:r>
            <a:r>
              <a:rPr lang="en-US" altLang="zh-CN" dirty="0" smtClean="0">
                <a:latin typeface="黑体" pitchFamily="49" charset="-122"/>
                <a:ea typeface="黑体" pitchFamily="49" charset="-122"/>
              </a:rPr>
              <a:t>2.7%</a:t>
            </a:r>
            <a:r>
              <a:rPr lang="zh-CN" altLang="zh-CN" dirty="0" smtClean="0">
                <a:latin typeface="黑体" pitchFamily="49" charset="-122"/>
                <a:ea typeface="黑体" pitchFamily="49" charset="-122"/>
              </a:rPr>
              <a:t>；</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新建社区老年人日间照料中心</a:t>
            </a:r>
            <a:r>
              <a:rPr lang="en-US" altLang="zh-CN" dirty="0" smtClean="0">
                <a:latin typeface="黑体" pitchFamily="49" charset="-122"/>
                <a:ea typeface="黑体" pitchFamily="49" charset="-122"/>
              </a:rPr>
              <a:t>2</a:t>
            </a:r>
            <a:r>
              <a:rPr lang="zh-CN" altLang="zh-CN" dirty="0" smtClean="0">
                <a:latin typeface="黑体" pitchFamily="49" charset="-122"/>
                <a:ea typeface="黑体" pitchFamily="49" charset="-122"/>
              </a:rPr>
              <a:t>家，居家养老服务中心</a:t>
            </a:r>
            <a:r>
              <a:rPr lang="en-US" altLang="zh-CN" dirty="0" smtClean="0">
                <a:latin typeface="黑体" pitchFamily="49" charset="-122"/>
                <a:ea typeface="黑体" pitchFamily="49" charset="-122"/>
              </a:rPr>
              <a:t>12</a:t>
            </a:r>
            <a:r>
              <a:rPr lang="zh-CN" altLang="zh-CN" dirty="0" smtClean="0">
                <a:latin typeface="黑体" pitchFamily="49" charset="-122"/>
                <a:ea typeface="黑体" pitchFamily="49" charset="-122"/>
              </a:rPr>
              <a:t>家，居家养老服务站</a:t>
            </a:r>
            <a:r>
              <a:rPr lang="en-US" altLang="zh-CN" dirty="0" smtClean="0">
                <a:latin typeface="黑体" pitchFamily="49" charset="-122"/>
                <a:ea typeface="黑体" pitchFamily="49" charset="-122"/>
              </a:rPr>
              <a:t>32</a:t>
            </a:r>
            <a:r>
              <a:rPr lang="zh-CN" altLang="zh-CN" dirty="0" smtClean="0">
                <a:latin typeface="黑体" pitchFamily="49" charset="-122"/>
                <a:ea typeface="黑体" pitchFamily="49" charset="-122"/>
              </a:rPr>
              <a:t>个；</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享受社区居家养老服务</a:t>
            </a:r>
            <a:r>
              <a:rPr lang="en-US" altLang="zh-CN" dirty="0" smtClean="0">
                <a:latin typeface="黑体" pitchFamily="49" charset="-122"/>
                <a:ea typeface="黑体" pitchFamily="49" charset="-122"/>
              </a:rPr>
              <a:t>2.8</a:t>
            </a:r>
            <a:r>
              <a:rPr lang="zh-CN" altLang="zh-CN" dirty="0" smtClean="0">
                <a:latin typeface="黑体" pitchFamily="49" charset="-122"/>
                <a:ea typeface="黑体" pitchFamily="49" charset="-122"/>
              </a:rPr>
              <a:t>万人次。</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zh-CN" altLang="zh-CN" dirty="0" smtClean="0">
                <a:latin typeface="黑体" pitchFamily="49" charset="-122"/>
                <a:ea typeface="黑体" pitchFamily="49" charset="-122"/>
              </a:rPr>
              <a:t>实施高龄老人生活津贴制度，共为</a:t>
            </a:r>
            <a:r>
              <a:rPr lang="en-US" altLang="zh-CN" dirty="0" smtClean="0">
                <a:latin typeface="黑体" pitchFamily="49" charset="-122"/>
                <a:ea typeface="黑体" pitchFamily="49" charset="-122"/>
              </a:rPr>
              <a:t>3649</a:t>
            </a:r>
            <a:r>
              <a:rPr lang="zh-CN" altLang="zh-CN" dirty="0" smtClean="0">
                <a:latin typeface="黑体" pitchFamily="49" charset="-122"/>
                <a:ea typeface="黑体" pitchFamily="49" charset="-122"/>
              </a:rPr>
              <a:t>名</a:t>
            </a:r>
            <a:r>
              <a:rPr lang="en-US" altLang="zh-CN" dirty="0" smtClean="0">
                <a:latin typeface="黑体" pitchFamily="49" charset="-122"/>
                <a:ea typeface="黑体" pitchFamily="49" charset="-122"/>
              </a:rPr>
              <a:t>80</a:t>
            </a:r>
            <a:r>
              <a:rPr lang="zh-CN" altLang="zh-CN" dirty="0" smtClean="0">
                <a:latin typeface="黑体" pitchFamily="49" charset="-122"/>
                <a:ea typeface="黑体" pitchFamily="49" charset="-122"/>
              </a:rPr>
              <a:t>岁以上老年人累计发放高龄津贴</a:t>
            </a:r>
            <a:r>
              <a:rPr lang="en-US" altLang="zh-CN" dirty="0" smtClean="0">
                <a:latin typeface="黑体" pitchFamily="49" charset="-122"/>
                <a:ea typeface="黑体" pitchFamily="49" charset="-122"/>
              </a:rPr>
              <a:t>220.405</a:t>
            </a:r>
            <a:r>
              <a:rPr lang="zh-CN" altLang="zh-CN" dirty="0" smtClean="0">
                <a:latin typeface="黑体" pitchFamily="49" charset="-122"/>
                <a:ea typeface="黑体" pitchFamily="49" charset="-122"/>
              </a:rPr>
              <a:t>万元。</a:t>
            </a:r>
            <a:endParaRPr lang="en-US" altLang="zh-CN" dirty="0" smtClean="0">
              <a:latin typeface="黑体" pitchFamily="49" charset="-122"/>
              <a:ea typeface="黑体" pitchFamily="49" charset="-122"/>
            </a:endParaRPr>
          </a:p>
        </p:txBody>
      </p:sp>
      <p:sp>
        <p:nvSpPr>
          <p:cNvPr id="12" name="矩形 11"/>
          <p:cNvSpPr/>
          <p:nvPr/>
        </p:nvSpPr>
        <p:spPr>
          <a:xfrm>
            <a:off x="3923928" y="1862728"/>
            <a:ext cx="4791476" cy="1015663"/>
          </a:xfrm>
          <a:prstGeom prst="rect">
            <a:avLst/>
          </a:prstGeom>
        </p:spPr>
        <p:txBody>
          <a:bodyPr wrap="square">
            <a:spAutoFit/>
          </a:bodyPr>
          <a:lstStyle/>
          <a:p>
            <a:pPr indent="457200"/>
            <a:r>
              <a:rPr lang="zh-CN" altLang="zh-CN" sz="2000" dirty="0" smtClean="0">
                <a:latin typeface="华文新魏" pitchFamily="2" charset="-122"/>
                <a:ea typeface="华文新魏" pitchFamily="2" charset="-122"/>
              </a:rPr>
              <a:t>建立了以居家养老为基础，以社区养老为依托，以机构养老为支撑，以志愿服务为补充的社会化养老服务体系。</a:t>
            </a:r>
            <a:endParaRPr lang="zh-CN" altLang="en-US" sz="2000" dirty="0">
              <a:latin typeface="华文新魏" pitchFamily="2" charset="-122"/>
              <a:ea typeface="华文新魏" pitchFamily="2" charset="-122"/>
            </a:endParaRPr>
          </a:p>
        </p:txBody>
      </p:sp>
      <p:sp>
        <p:nvSpPr>
          <p:cNvPr id="13" name="矩形 12"/>
          <p:cNvSpPr/>
          <p:nvPr/>
        </p:nvSpPr>
        <p:spPr>
          <a:xfrm>
            <a:off x="0" y="1196752"/>
            <a:ext cx="7164288"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noFill/>
          </a:ln>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 （一）惠及特困群体，民生保障体系深化发展</a:t>
            </a:r>
            <a:endParaRPr lang="zh-CN" altLang="en-US" sz="2400" dirty="0">
              <a:latin typeface="华文新魏" pitchFamily="2" charset="-122"/>
              <a:ea typeface="华文新魏" pitchFamily="2" charset="-122"/>
            </a:endParaRPr>
          </a:p>
        </p:txBody>
      </p:sp>
      <p:pic>
        <p:nvPicPr>
          <p:cNvPr id="10" name="Picture 4" descr="f:\program files\360se6\User Data\temp\w020090525388964495201.jpg"/>
          <p:cNvPicPr>
            <a:picLocks noChangeAspect="1" noChangeArrowheads="1"/>
          </p:cNvPicPr>
          <p:nvPr/>
        </p:nvPicPr>
        <p:blipFill>
          <a:blip r:embed="rId3" cstate="print"/>
          <a:srcRect t="9834"/>
          <a:stretch>
            <a:fillRect/>
          </a:stretch>
        </p:blipFill>
        <p:spPr bwMode="auto">
          <a:xfrm>
            <a:off x="179512" y="3789040"/>
            <a:ext cx="3833355" cy="2592288"/>
          </a:xfrm>
          <a:prstGeom prst="rect">
            <a:avLst/>
          </a:prstGeom>
          <a:ln>
            <a:noFill/>
          </a:ln>
          <a:effectLst>
            <a:softEdge rad="112500"/>
          </a:effectLst>
        </p:spPr>
      </p:pic>
      <p:pic>
        <p:nvPicPr>
          <p:cNvPr id="59394" name="Picture 2" descr="I:\可用照片\第9张3.jpg"/>
          <p:cNvPicPr>
            <a:picLocks noChangeAspect="1" noChangeArrowheads="1"/>
          </p:cNvPicPr>
          <p:nvPr/>
        </p:nvPicPr>
        <p:blipFill>
          <a:blip r:embed="rId4" cstate="print"/>
          <a:srcRect b="7639"/>
          <a:stretch>
            <a:fillRect/>
          </a:stretch>
        </p:blipFill>
        <p:spPr bwMode="auto">
          <a:xfrm>
            <a:off x="3275856" y="5371662"/>
            <a:ext cx="2122561" cy="148633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1000"/>
                                        <p:tgtEl>
                                          <p:spTgt spid="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5"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1000"/>
                                        <p:tgtEl>
                                          <p:spTgt spid="10"/>
                                        </p:tgtEl>
                                      </p:cBhvr>
                                    </p:animEffect>
                                  </p:childTnLst>
                                </p:cTn>
                              </p:par>
                            </p:childTnLst>
                          </p:cTn>
                        </p:par>
                        <p:par>
                          <p:cTn id="17" fill="hold">
                            <p:stCondLst>
                              <p:cond delay="2000"/>
                            </p:stCondLst>
                            <p:childTnLst>
                              <p:par>
                                <p:cTn id="18" presetID="12" presetClass="entr" presetSubtype="4"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slide(fromBottom)">
                                      <p:cBhvr>
                                        <p:cTn id="20" dur="1000"/>
                                        <p:tgtEl>
                                          <p:spTgt spid="9">
                                            <p:txEl>
                                              <p:pRg st="0" end="0"/>
                                            </p:txEl>
                                          </p:spTgt>
                                        </p:tgtEl>
                                      </p:cBhvr>
                                    </p:animEffect>
                                  </p:childTnLst>
                                </p:cTn>
                              </p:par>
                            </p:childTnLst>
                          </p:cTn>
                        </p:par>
                        <p:par>
                          <p:cTn id="21" fill="hold">
                            <p:stCondLst>
                              <p:cond delay="3000"/>
                            </p:stCondLst>
                            <p:childTnLst>
                              <p:par>
                                <p:cTn id="22" presetID="12" presetClass="entr" presetSubtype="4" fill="hold" grpId="0" nodeType="after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slide(fromBottom)">
                                      <p:cBhvr>
                                        <p:cTn id="24" dur="1000"/>
                                        <p:tgtEl>
                                          <p:spTgt spid="9">
                                            <p:txEl>
                                              <p:pRg st="1" end="1"/>
                                            </p:txEl>
                                          </p:spTgt>
                                        </p:tgtEl>
                                      </p:cBhvr>
                                    </p:animEffect>
                                  </p:childTnLst>
                                </p:cTn>
                              </p:par>
                            </p:childTnLst>
                          </p:cTn>
                        </p:par>
                        <p:par>
                          <p:cTn id="25" fill="hold">
                            <p:stCondLst>
                              <p:cond delay="4000"/>
                            </p:stCondLst>
                            <p:childTnLst>
                              <p:par>
                                <p:cTn id="26" presetID="12" presetClass="entr" presetSubtype="4" fill="hold" grpId="0" nodeType="after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slide(fromBottom)">
                                      <p:cBhvr>
                                        <p:cTn id="28" dur="1000"/>
                                        <p:tgtEl>
                                          <p:spTgt spid="9">
                                            <p:txEl>
                                              <p:pRg st="2" end="2"/>
                                            </p:txEl>
                                          </p:spTgt>
                                        </p:tgtEl>
                                      </p:cBhvr>
                                    </p:animEffect>
                                  </p:childTnLst>
                                </p:cTn>
                              </p:par>
                            </p:childTnLst>
                          </p:cTn>
                        </p:par>
                        <p:par>
                          <p:cTn id="29" fill="hold">
                            <p:stCondLst>
                              <p:cond delay="5000"/>
                            </p:stCondLst>
                            <p:childTnLst>
                              <p:par>
                                <p:cTn id="30" presetID="12" presetClass="entr" presetSubtype="4" fill="hold" grpId="0" nodeType="after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slide(fromBottom)">
                                      <p:cBhvr>
                                        <p:cTn id="32" dur="1000"/>
                                        <p:tgtEl>
                                          <p:spTgt spid="9">
                                            <p:txEl>
                                              <p:pRg st="3" end="3"/>
                                            </p:txEl>
                                          </p:spTgt>
                                        </p:tgtEl>
                                      </p:cBhvr>
                                    </p:animEffect>
                                  </p:childTnLst>
                                </p:cTn>
                              </p:par>
                            </p:childTnLst>
                          </p:cTn>
                        </p:par>
                        <p:par>
                          <p:cTn id="33" fill="hold">
                            <p:stCondLst>
                              <p:cond delay="6000"/>
                            </p:stCondLst>
                            <p:childTnLst>
                              <p:par>
                                <p:cTn id="34" presetID="21" presetClass="entr" presetSubtype="4" fill="hold" nodeType="afterEffect">
                                  <p:stCondLst>
                                    <p:cond delay="0"/>
                                  </p:stCondLst>
                                  <p:childTnLst>
                                    <p:set>
                                      <p:cBhvr>
                                        <p:cTn id="35" dur="1" fill="hold">
                                          <p:stCondLst>
                                            <p:cond delay="0"/>
                                          </p:stCondLst>
                                        </p:cTn>
                                        <p:tgtEl>
                                          <p:spTgt spid="59394"/>
                                        </p:tgtEl>
                                        <p:attrNameLst>
                                          <p:attrName>style.visibility</p:attrName>
                                        </p:attrNameLst>
                                      </p:cBhvr>
                                      <p:to>
                                        <p:strVal val="visible"/>
                                      </p:to>
                                    </p:set>
                                    <p:animEffect transition="in" filter="wheel(4)">
                                      <p:cBhvr>
                                        <p:cTn id="36" dur="20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5913"/>
            <a:ext cx="9274546" cy="584775"/>
          </a:xfrm>
          <a:prstGeom prst="rect">
            <a:avLst/>
          </a:prstGeom>
          <a:noFill/>
        </p:spPr>
        <p:txBody>
          <a:bodyPr wrap="square" lIns="91440" tIns="45720" rIns="91440" bIns="45720">
            <a:spAutoFit/>
          </a:bodyPr>
          <a:lstStyle/>
          <a:p>
            <a:r>
              <a:rPr lang="zh-CN" alt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黑体" pitchFamily="49" charset="-122"/>
                <a:ea typeface="黑体" pitchFamily="49" charset="-122"/>
              </a:rPr>
              <a:t>一、“十二五”民政事业发展回顾</a:t>
            </a:r>
          </a:p>
        </p:txBody>
      </p:sp>
      <p:sp>
        <p:nvSpPr>
          <p:cNvPr id="5" name="圆角矩形 4"/>
          <p:cNvSpPr/>
          <p:nvPr/>
        </p:nvSpPr>
        <p:spPr>
          <a:xfrm>
            <a:off x="611560" y="2060849"/>
            <a:ext cx="2808312" cy="1940957"/>
          </a:xfrm>
          <a:prstGeom prst="roundRect">
            <a:avLst/>
          </a:prstGeom>
          <a:solidFill>
            <a:srgbClr val="FBBDC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en-US" altLang="zh-CN" b="1" dirty="0" smtClean="0">
                <a:latin typeface="+mn-ea"/>
              </a:rPr>
              <a:t>2</a:t>
            </a:r>
            <a:r>
              <a:rPr lang="zh-CN" altLang="en-US" b="1" dirty="0" smtClean="0">
                <a:latin typeface="+mn-ea"/>
              </a:rPr>
              <a:t>、社会福利和老龄事业扎实推进，老年人、孤残儿童等群体的基本需求得到较好满足</a:t>
            </a:r>
            <a:endParaRPr lang="zh-CN" altLang="en-US" dirty="0">
              <a:latin typeface="+mn-ea"/>
            </a:endParaRPr>
          </a:p>
        </p:txBody>
      </p:sp>
      <p:sp>
        <p:nvSpPr>
          <p:cNvPr id="7" name="矩形 6"/>
          <p:cNvSpPr/>
          <p:nvPr/>
        </p:nvSpPr>
        <p:spPr>
          <a:xfrm>
            <a:off x="3707904" y="1772816"/>
            <a:ext cx="4824536" cy="2308324"/>
          </a:xfrm>
          <a:prstGeom prst="rect">
            <a:avLst/>
          </a:prstGeom>
        </p:spPr>
        <p:txBody>
          <a:bodyPr wrap="square">
            <a:spAutoFit/>
          </a:bodyPr>
          <a:lstStyle/>
          <a:p>
            <a:pPr algn="just">
              <a:buClr>
                <a:srgbClr val="C00000"/>
              </a:buClr>
              <a:buFont typeface="Wingdings" pitchFamily="2" charset="2"/>
              <a:buChar char="u"/>
            </a:pPr>
            <a:r>
              <a:rPr lang="zh-CN" altLang="zh-CN" dirty="0" smtClean="0">
                <a:latin typeface="黑体" pitchFamily="49" charset="-122"/>
                <a:ea typeface="黑体" pitchFamily="49" charset="-122"/>
              </a:rPr>
              <a:t>在全区</a:t>
            </a:r>
            <a:r>
              <a:rPr lang="en-US" altLang="zh-CN" dirty="0" smtClean="0">
                <a:latin typeface="黑体" pitchFamily="49" charset="-122"/>
                <a:ea typeface="黑体" pitchFamily="49" charset="-122"/>
              </a:rPr>
              <a:t>26</a:t>
            </a:r>
            <a:r>
              <a:rPr lang="zh-CN" altLang="zh-CN" dirty="0" smtClean="0">
                <a:latin typeface="黑体" pitchFamily="49" charset="-122"/>
                <a:ea typeface="黑体" pitchFamily="49" charset="-122"/>
              </a:rPr>
              <a:t>个社区建立了助老服务志愿者爱心储蓄制度，共发展助老志愿者</a:t>
            </a:r>
            <a:r>
              <a:rPr lang="en-US" altLang="zh-CN" dirty="0" smtClean="0">
                <a:latin typeface="黑体" pitchFamily="49" charset="-122"/>
                <a:ea typeface="黑体" pitchFamily="49" charset="-122"/>
              </a:rPr>
              <a:t>1175</a:t>
            </a:r>
            <a:r>
              <a:rPr lang="zh-CN" altLang="zh-CN" dirty="0" smtClean="0">
                <a:latin typeface="黑体" pitchFamily="49" charset="-122"/>
                <a:ea typeface="黑体" pitchFamily="49" charset="-122"/>
              </a:rPr>
              <a:t>名，累计服务时间</a:t>
            </a:r>
            <a:r>
              <a:rPr lang="en-US" altLang="zh-CN" dirty="0" smtClean="0">
                <a:latin typeface="黑体" pitchFamily="49" charset="-122"/>
                <a:ea typeface="黑体" pitchFamily="49" charset="-122"/>
              </a:rPr>
              <a:t>11043</a:t>
            </a:r>
            <a:r>
              <a:rPr lang="zh-CN" altLang="zh-CN" dirty="0" smtClean="0">
                <a:latin typeface="黑体" pitchFamily="49" charset="-122"/>
                <a:ea typeface="黑体" pitchFamily="49" charset="-122"/>
              </a:rPr>
              <a:t>小时；</a:t>
            </a:r>
            <a:endParaRPr lang="en-US" altLang="zh-CN" dirty="0" smtClean="0">
              <a:latin typeface="黑体" pitchFamily="49" charset="-122"/>
              <a:ea typeface="黑体" pitchFamily="49" charset="-122"/>
            </a:endParaRPr>
          </a:p>
          <a:p>
            <a:pPr algn="just">
              <a:buClr>
                <a:srgbClr val="C00000"/>
              </a:buClr>
              <a:buFont typeface="Wingdings" pitchFamily="2" charset="2"/>
              <a:buChar char="u"/>
            </a:pPr>
            <a:r>
              <a:rPr lang="en-US" altLang="zh-CN" dirty="0" smtClean="0">
                <a:latin typeface="黑体" pitchFamily="49" charset="-122"/>
                <a:ea typeface="黑体" pitchFamily="49" charset="-122"/>
              </a:rPr>
              <a:t> </a:t>
            </a:r>
            <a:r>
              <a:rPr lang="zh-CN" altLang="zh-CN" dirty="0" smtClean="0">
                <a:latin typeface="黑体" pitchFamily="49" charset="-122"/>
                <a:ea typeface="黑体" pitchFamily="49" charset="-122"/>
              </a:rPr>
              <a:t>与市局联手打造“</a:t>
            </a:r>
            <a:r>
              <a:rPr lang="en-US" altLang="zh-CN" dirty="0" smtClean="0">
                <a:latin typeface="黑体" pitchFamily="49" charset="-122"/>
                <a:ea typeface="黑体" pitchFamily="49" charset="-122"/>
              </a:rPr>
              <a:t>12349</a:t>
            </a:r>
            <a:r>
              <a:rPr lang="zh-CN" altLang="zh-CN" dirty="0" smtClean="0">
                <a:latin typeface="黑体" pitchFamily="49" charset="-122"/>
                <a:ea typeface="黑体" pitchFamily="49" charset="-122"/>
              </a:rPr>
              <a:t>”居家养老呼叫平台，完成了</a:t>
            </a:r>
            <a:r>
              <a:rPr lang="en-US" altLang="zh-CN" dirty="0" smtClean="0">
                <a:latin typeface="黑体" pitchFamily="49" charset="-122"/>
                <a:ea typeface="黑体" pitchFamily="49" charset="-122"/>
              </a:rPr>
              <a:t>60</a:t>
            </a:r>
            <a:r>
              <a:rPr lang="zh-CN" altLang="zh-CN" dirty="0" smtClean="0">
                <a:latin typeface="黑体" pitchFamily="49" charset="-122"/>
                <a:ea typeface="黑体" pitchFamily="49" charset="-122"/>
              </a:rPr>
              <a:t>岁以上老人信息录入</a:t>
            </a:r>
            <a:r>
              <a:rPr lang="en-US" altLang="zh-CN" dirty="0" smtClean="0">
                <a:latin typeface="黑体" pitchFamily="49" charset="-122"/>
                <a:ea typeface="黑体" pitchFamily="49" charset="-122"/>
              </a:rPr>
              <a:t>29000</a:t>
            </a:r>
            <a:r>
              <a:rPr lang="zh-CN" altLang="zh-CN" dirty="0" smtClean="0">
                <a:latin typeface="黑体" pitchFamily="49" charset="-122"/>
                <a:ea typeface="黑体" pitchFamily="49" charset="-122"/>
              </a:rPr>
              <a:t>人，与</a:t>
            </a:r>
            <a:r>
              <a:rPr lang="en-US" altLang="zh-CN" dirty="0" smtClean="0">
                <a:latin typeface="黑体" pitchFamily="49" charset="-122"/>
                <a:ea typeface="黑体" pitchFamily="49" charset="-122"/>
              </a:rPr>
              <a:t>194</a:t>
            </a:r>
            <a:r>
              <a:rPr lang="zh-CN" altLang="zh-CN" dirty="0" smtClean="0">
                <a:latin typeface="黑体" pitchFamily="49" charset="-122"/>
                <a:ea typeface="黑体" pitchFamily="49" charset="-122"/>
              </a:rPr>
              <a:t>家为老服务加盟商签订合作协议，为</a:t>
            </a:r>
            <a:r>
              <a:rPr lang="en-US" altLang="zh-CN" dirty="0" smtClean="0">
                <a:latin typeface="黑体" pitchFamily="49" charset="-122"/>
                <a:ea typeface="黑体" pitchFamily="49" charset="-122"/>
              </a:rPr>
              <a:t>1300</a:t>
            </a:r>
            <a:r>
              <a:rPr lang="zh-CN" altLang="zh-CN" dirty="0" smtClean="0">
                <a:latin typeface="黑体" pitchFamily="49" charset="-122"/>
                <a:ea typeface="黑体" pitchFamily="49" charset="-122"/>
              </a:rPr>
              <a:t>多位老人办理居家养老一键式服务登记手续，并向</a:t>
            </a:r>
            <a:r>
              <a:rPr lang="en-US" altLang="zh-CN" dirty="0" smtClean="0">
                <a:latin typeface="黑体" pitchFamily="49" charset="-122"/>
                <a:ea typeface="黑体" pitchFamily="49" charset="-122"/>
              </a:rPr>
              <a:t>320</a:t>
            </a:r>
            <a:r>
              <a:rPr lang="zh-CN" altLang="zh-CN" dirty="0" smtClean="0">
                <a:latin typeface="黑体" pitchFamily="49" charset="-122"/>
                <a:ea typeface="黑体" pitchFamily="49" charset="-122"/>
              </a:rPr>
              <a:t>位老年人免费赠送呼叫终端。</a:t>
            </a:r>
            <a:endParaRPr lang="en-US" altLang="zh-CN" dirty="0" smtClean="0">
              <a:latin typeface="黑体" pitchFamily="49" charset="-122"/>
              <a:ea typeface="黑体" pitchFamily="49" charset="-122"/>
            </a:endParaRPr>
          </a:p>
        </p:txBody>
      </p:sp>
      <p:pic>
        <p:nvPicPr>
          <p:cNvPr id="35842" name="Picture 2"/>
          <p:cNvPicPr>
            <a:picLocks noChangeAspect="1" noChangeArrowheads="1"/>
          </p:cNvPicPr>
          <p:nvPr/>
        </p:nvPicPr>
        <p:blipFill>
          <a:blip r:embed="rId2" cstate="print"/>
          <a:srcRect/>
          <a:stretch>
            <a:fillRect/>
          </a:stretch>
        </p:blipFill>
        <p:spPr bwMode="auto">
          <a:xfrm>
            <a:off x="755576" y="5230523"/>
            <a:ext cx="7578824" cy="1438837"/>
          </a:xfrm>
          <a:prstGeom prst="rect">
            <a:avLst/>
          </a:prstGeom>
          <a:ln>
            <a:noFill/>
          </a:ln>
          <a:effectLst>
            <a:softEdge rad="112500"/>
          </a:effectLst>
        </p:spPr>
      </p:pic>
      <p:sp>
        <p:nvSpPr>
          <p:cNvPr id="9" name="矩形 8"/>
          <p:cNvSpPr/>
          <p:nvPr/>
        </p:nvSpPr>
        <p:spPr>
          <a:xfrm>
            <a:off x="971600" y="4149080"/>
            <a:ext cx="7344816" cy="646331"/>
          </a:xfrm>
          <a:prstGeom prst="rect">
            <a:avLst/>
          </a:prstGeom>
        </p:spPr>
        <p:txBody>
          <a:bodyPr wrap="square">
            <a:spAutoFit/>
          </a:bodyPr>
          <a:lstStyle/>
          <a:p>
            <a:pPr algn="just">
              <a:buClr>
                <a:srgbClr val="C00000"/>
              </a:buClr>
              <a:buFont typeface="Wingdings" pitchFamily="2" charset="2"/>
              <a:buChar char="u"/>
            </a:pPr>
            <a:r>
              <a:rPr lang="en-US" altLang="zh-CN" dirty="0" smtClean="0">
                <a:latin typeface="黑体" pitchFamily="49" charset="-122"/>
                <a:ea typeface="黑体" pitchFamily="49" charset="-122"/>
              </a:rPr>
              <a:t> </a:t>
            </a:r>
            <a:r>
              <a:rPr lang="zh-CN" altLang="zh-CN" dirty="0" smtClean="0">
                <a:latin typeface="黑体" pitchFamily="49" charset="-122"/>
                <a:ea typeface="黑体" pitchFamily="49" charset="-122"/>
              </a:rPr>
              <a:t>先后制定出台了</a:t>
            </a:r>
            <a:r>
              <a:rPr lang="en-US" altLang="zh-CN" dirty="0" smtClean="0">
                <a:latin typeface="黑体" pitchFamily="49" charset="-122"/>
                <a:ea typeface="黑体" pitchFamily="49" charset="-122"/>
              </a:rPr>
              <a:t>24</a:t>
            </a:r>
            <a:r>
              <a:rPr lang="zh-CN" altLang="zh-CN" dirty="0" smtClean="0">
                <a:latin typeface="黑体" pitchFamily="49" charset="-122"/>
                <a:ea typeface="黑体" pitchFamily="49" charset="-122"/>
              </a:rPr>
              <a:t>条养老服务扶持措施，完善了养老服务补贴制度，制定了《社区居家养老服务规范》，荣获了全国社会化养老服务示范区。</a:t>
            </a:r>
            <a:endParaRPr lang="zh-CN" altLang="en-US" dirty="0">
              <a:latin typeface="黑体" pitchFamily="49" charset="-122"/>
              <a:ea typeface="黑体" pitchFamily="49" charset="-122"/>
            </a:endParaRPr>
          </a:p>
        </p:txBody>
      </p:sp>
      <p:pic>
        <p:nvPicPr>
          <p:cNvPr id="10" name="Picture 1" descr="C:\Users\Administrator\Desktop\民政十三五\12.jpg"/>
          <p:cNvPicPr>
            <a:picLocks noChangeAspect="1" noChangeArrowheads="1"/>
          </p:cNvPicPr>
          <p:nvPr/>
        </p:nvPicPr>
        <p:blipFill>
          <a:blip r:embed="rId3" cstate="print">
            <a:lum bright="10000" contrast="-20000"/>
          </a:blip>
          <a:srcRect/>
          <a:stretch>
            <a:fillRect/>
          </a:stretch>
        </p:blipFill>
        <p:spPr bwMode="auto">
          <a:xfrm>
            <a:off x="6732240" y="116632"/>
            <a:ext cx="2134748" cy="476671"/>
          </a:xfrm>
          <a:prstGeom prst="roundRect">
            <a:avLst>
              <a:gd name="adj" fmla="val 26511"/>
            </a:avLst>
          </a:prstGeom>
          <a:noFill/>
        </p:spPr>
      </p:pic>
      <p:sp>
        <p:nvSpPr>
          <p:cNvPr id="11" name="矩形 10"/>
          <p:cNvSpPr/>
          <p:nvPr/>
        </p:nvSpPr>
        <p:spPr>
          <a:xfrm>
            <a:off x="0" y="1196752"/>
            <a:ext cx="7164288"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noFill/>
          </a:ln>
        </p:spPr>
        <p:txBody>
          <a:bodyPr wrap="square">
            <a:spAutoFit/>
          </a:bodyPr>
          <a:lstStyle/>
          <a:p>
            <a:pPr>
              <a:buClr>
                <a:srgbClr val="C00000"/>
              </a:buClr>
              <a:buFont typeface="Wingdings" pitchFamily="2" charset="2"/>
              <a:buChar char="u"/>
            </a:pPr>
            <a:r>
              <a:rPr lang="zh-CN" altLang="en-US" sz="2400" b="1" dirty="0" smtClean="0">
                <a:latin typeface="华文新魏" pitchFamily="2" charset="-122"/>
                <a:ea typeface="华文新魏" pitchFamily="2" charset="-122"/>
                <a:cs typeface="楷体_GB2312"/>
              </a:rPr>
              <a:t> （一）惠及特困群体，民生保障体系深化发展</a:t>
            </a:r>
            <a:endParaRPr lang="zh-CN" altLang="en-US" sz="2400" dirty="0">
              <a:latin typeface="华文新魏" pitchFamily="2" charset="-122"/>
              <a:ea typeface="华文新魏"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Bottom)">
                                      <p:cBhvr>
                                        <p:cTn id="7" dur="1000"/>
                                        <p:tgtEl>
                                          <p:spTgt spid="7">
                                            <p:txEl>
                                              <p:pRg st="0" end="0"/>
                                            </p:txEl>
                                          </p:spTgt>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slide(fromBottom)">
                                      <p:cBhvr>
                                        <p:cTn id="11" dur="1000"/>
                                        <p:tgtEl>
                                          <p:spTgt spid="7">
                                            <p:txEl>
                                              <p:pRg st="1" end="1"/>
                                            </p:txEl>
                                          </p:spTgt>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lide(fromBottom)">
                                      <p:cBhvr>
                                        <p:cTn id="15" dur="1000"/>
                                        <p:tgtEl>
                                          <p:spTgt spid="9"/>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35842"/>
                                        </p:tgtEl>
                                        <p:attrNameLst>
                                          <p:attrName>style.visibility</p:attrName>
                                        </p:attrNameLst>
                                      </p:cBhvr>
                                      <p:to>
                                        <p:strVal val="visible"/>
                                      </p:to>
                                    </p:set>
                                    <p:animEffect transition="in" filter="dissolve">
                                      <p:cBhvr>
                                        <p:cTn id="19"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1132</TotalTime>
  <Words>6256</Words>
  <Application>Microsoft Office PowerPoint</Application>
  <PresentationFormat>全屏显示(4:3)</PresentationFormat>
  <Paragraphs>396</Paragraphs>
  <Slides>65</Slides>
  <Notes>1</Notes>
  <HiddenSlides>0</HiddenSlides>
  <MMClips>0</MMClips>
  <ScaleCrop>false</ScaleCrop>
  <HeadingPairs>
    <vt:vector size="4" baseType="variant">
      <vt:variant>
        <vt:lpstr>主题</vt:lpstr>
      </vt:variant>
      <vt:variant>
        <vt:i4>1</vt:i4>
      </vt:variant>
      <vt:variant>
        <vt:lpstr>幻灯片标题</vt:lpstr>
      </vt:variant>
      <vt:variant>
        <vt:i4>65</vt:i4>
      </vt:variant>
    </vt:vector>
  </HeadingPairs>
  <TitlesOfParts>
    <vt:vector size="66"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Windows 用户</dc:creator>
  <cp:lastModifiedBy>Windows 用户</cp:lastModifiedBy>
  <cp:revision>166</cp:revision>
  <dcterms:created xsi:type="dcterms:W3CDTF">2013-11-24T11:57:51Z</dcterms:created>
  <dcterms:modified xsi:type="dcterms:W3CDTF">2013-12-05T06:53:13Z</dcterms:modified>
</cp:coreProperties>
</file>