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45"/>
  </p:notesMasterIdLst>
  <p:sldIdLst>
    <p:sldId id="553" r:id="rId2"/>
    <p:sldId id="601" r:id="rId3"/>
    <p:sldId id="602" r:id="rId4"/>
    <p:sldId id="557" r:id="rId5"/>
    <p:sldId id="558" r:id="rId6"/>
    <p:sldId id="559" r:id="rId7"/>
    <p:sldId id="560" r:id="rId8"/>
    <p:sldId id="561" r:id="rId9"/>
    <p:sldId id="562" r:id="rId10"/>
    <p:sldId id="563" r:id="rId11"/>
    <p:sldId id="603" r:id="rId12"/>
    <p:sldId id="565" r:id="rId13"/>
    <p:sldId id="567" r:id="rId14"/>
    <p:sldId id="604" r:id="rId15"/>
    <p:sldId id="569" r:id="rId16"/>
    <p:sldId id="571" r:id="rId17"/>
    <p:sldId id="572" r:id="rId18"/>
    <p:sldId id="573" r:id="rId19"/>
    <p:sldId id="574" r:id="rId20"/>
    <p:sldId id="576" r:id="rId21"/>
    <p:sldId id="577" r:id="rId22"/>
    <p:sldId id="578" r:id="rId23"/>
    <p:sldId id="605" r:id="rId24"/>
    <p:sldId id="580" r:id="rId25"/>
    <p:sldId id="581" r:id="rId26"/>
    <p:sldId id="582" r:id="rId27"/>
    <p:sldId id="583" r:id="rId28"/>
    <p:sldId id="584" r:id="rId29"/>
    <p:sldId id="585" r:id="rId30"/>
    <p:sldId id="586" r:id="rId31"/>
    <p:sldId id="587" r:id="rId32"/>
    <p:sldId id="588" r:id="rId33"/>
    <p:sldId id="589" r:id="rId34"/>
    <p:sldId id="590" r:id="rId35"/>
    <p:sldId id="591" r:id="rId36"/>
    <p:sldId id="592" r:id="rId37"/>
    <p:sldId id="593" r:id="rId38"/>
    <p:sldId id="594" r:id="rId39"/>
    <p:sldId id="595" r:id="rId40"/>
    <p:sldId id="596" r:id="rId41"/>
    <p:sldId id="597" r:id="rId42"/>
    <p:sldId id="598" r:id="rId43"/>
    <p:sldId id="606" r:id="rId44"/>
  </p:sldIdLst>
  <p:sldSz cx="9144000" cy="5143500" type="screen16x9"/>
  <p:notesSz cx="6858000" cy="91440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95"/>
    <a:srgbClr val="FFFFFF"/>
    <a:srgbClr val="F7FCFF"/>
    <a:srgbClr val="E3EEC6"/>
    <a:srgbClr val="E2F6FF"/>
    <a:srgbClr val="F5EBDC"/>
    <a:srgbClr val="F5ECDE"/>
    <a:srgbClr val="BE945E"/>
    <a:srgbClr val="39F7DB"/>
    <a:srgbClr val="F739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700" autoAdjust="0"/>
  </p:normalViewPr>
  <p:slideViewPr>
    <p:cSldViewPr>
      <p:cViewPr varScale="1">
        <p:scale>
          <a:sx n="104" d="100"/>
          <a:sy n="104" d="100"/>
        </p:scale>
        <p:origin x="850" y="11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8" d="100"/>
          <a:sy n="88" d="100"/>
        </p:scale>
        <p:origin x="2778"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ADD754-F49E-4351-AAFE-19D83F43501C}" type="datetimeFigureOut">
              <a:rPr lang="en-US" smtClean="0"/>
              <a:pPr/>
              <a:t>9/21/2022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F6036-E835-44CB-A25A-34C755DFD5D4}" type="slidenum">
              <a:rPr lang="en-US" smtClean="0"/>
              <a:pPr/>
              <a:t>‹#›</a:t>
            </a:fld>
            <a:endParaRPr lang="en-US"/>
          </a:p>
        </p:txBody>
      </p:sp>
    </p:spTree>
    <p:extLst>
      <p:ext uri="{BB962C8B-B14F-4D97-AF65-F5344CB8AC3E}">
        <p14:creationId xmlns:p14="http://schemas.microsoft.com/office/powerpoint/2010/main" val="3614133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a:t>
            </a:fld>
            <a:endParaRPr lang="zh-CN" altLang="en-US"/>
          </a:p>
        </p:txBody>
      </p:sp>
    </p:spTree>
    <p:extLst>
      <p:ext uri="{BB962C8B-B14F-4D97-AF65-F5344CB8AC3E}">
        <p14:creationId xmlns:p14="http://schemas.microsoft.com/office/powerpoint/2010/main" val="637418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2</a:t>
            </a:fld>
            <a:endParaRPr lang="zh-CN" altLang="en-US"/>
          </a:p>
        </p:txBody>
      </p:sp>
    </p:spTree>
    <p:extLst>
      <p:ext uri="{BB962C8B-B14F-4D97-AF65-F5344CB8AC3E}">
        <p14:creationId xmlns:p14="http://schemas.microsoft.com/office/powerpoint/2010/main" val="22002280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3</a:t>
            </a:fld>
            <a:endParaRPr lang="zh-CN" altLang="en-US"/>
          </a:p>
        </p:txBody>
      </p:sp>
    </p:spTree>
    <p:extLst>
      <p:ext uri="{BB962C8B-B14F-4D97-AF65-F5344CB8AC3E}">
        <p14:creationId xmlns:p14="http://schemas.microsoft.com/office/powerpoint/2010/main" val="2437642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11</a:t>
            </a:fld>
            <a:endParaRPr lang="zh-CN" altLang="en-US"/>
          </a:p>
        </p:txBody>
      </p:sp>
    </p:spTree>
    <p:extLst>
      <p:ext uri="{BB962C8B-B14F-4D97-AF65-F5344CB8AC3E}">
        <p14:creationId xmlns:p14="http://schemas.microsoft.com/office/powerpoint/2010/main" val="2844611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14</a:t>
            </a:fld>
            <a:endParaRPr lang="zh-CN" altLang="en-US"/>
          </a:p>
        </p:txBody>
      </p:sp>
    </p:spTree>
    <p:extLst>
      <p:ext uri="{BB962C8B-B14F-4D97-AF65-F5344CB8AC3E}">
        <p14:creationId xmlns:p14="http://schemas.microsoft.com/office/powerpoint/2010/main" val="35547844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23</a:t>
            </a:fld>
            <a:endParaRPr lang="zh-CN" altLang="en-US"/>
          </a:p>
        </p:txBody>
      </p:sp>
    </p:spTree>
    <p:extLst>
      <p:ext uri="{BB962C8B-B14F-4D97-AF65-F5344CB8AC3E}">
        <p14:creationId xmlns:p14="http://schemas.microsoft.com/office/powerpoint/2010/main" val="107520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7844330-D65E-433C-A90B-DC730FD555C4}" type="slidenum">
              <a:rPr lang="zh-CN" altLang="en-US" smtClean="0"/>
              <a:t>43</a:t>
            </a:fld>
            <a:endParaRPr lang="zh-CN" altLang="en-US"/>
          </a:p>
        </p:txBody>
      </p:sp>
    </p:spTree>
    <p:extLst>
      <p:ext uri="{BB962C8B-B14F-4D97-AF65-F5344CB8AC3E}">
        <p14:creationId xmlns:p14="http://schemas.microsoft.com/office/powerpoint/2010/main" val="3446145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自定义版式">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758933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accent1"/>
        </a:solidFill>
        <a:effectLst/>
      </p:bgPr>
    </p:bg>
    <p:spTree>
      <p:nvGrpSpPr>
        <p:cNvPr id="1" name=""/>
        <p:cNvGrpSpPr/>
        <p:nvPr/>
      </p:nvGrpSpPr>
      <p:grpSpPr>
        <a:xfrm>
          <a:off x="0" y="0"/>
          <a:ext cx="0" cy="0"/>
          <a:chOff x="0" y="0"/>
          <a:chExt cx="0" cy="0"/>
        </a:xfrm>
      </p:grpSpPr>
      <p:sp>
        <p:nvSpPr>
          <p:cNvPr id="2" name="菱形 1"/>
          <p:cNvSpPr/>
          <p:nvPr userDrawn="1"/>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Tree>
    <p:extLst>
      <p:ext uri="{BB962C8B-B14F-4D97-AF65-F5344CB8AC3E}">
        <p14:creationId xmlns:p14="http://schemas.microsoft.com/office/powerpoint/2010/main" val="1690664281"/>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节标题">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92615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节标题">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272633"/>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节标题">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04650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558747"/>
      </p:ext>
    </p:extLst>
  </p:cSld>
  <p:clrMap bg1="lt1" tx1="dk1" bg2="lt2" tx2="dk2" accent1="accent1" accent2="accent2" accent3="accent3" accent4="accent4" accent5="accent5" accent6="accent6" hlink="hlink" folHlink="folHlink"/>
  <p:sldLayoutIdLst>
    <p:sldLayoutId id="2147483740" r:id="rId1"/>
    <p:sldLayoutId id="2147483676" r:id="rId2"/>
    <p:sldLayoutId id="2147483778" r:id="rId3"/>
    <p:sldLayoutId id="2147483779" r:id="rId4"/>
    <p:sldLayoutId id="2147483780" r:id="rId5"/>
  </p:sldLayoutIdLst>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15.png"/><Relationship Id="rId7" Type="http://schemas.microsoft.com/office/2007/relationships/hdphoto" Target="../media/hdphoto2.wdp"/><Relationship Id="rId12" Type="http://schemas.microsoft.com/office/2007/relationships/hdphoto" Target="../media/hdphoto3.wdp"/><Relationship Id="rId17" Type="http://schemas.openxmlformats.org/officeDocument/2006/relationships/image" Target="../media/image12.png"/><Relationship Id="rId25"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1.png"/><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24" Type="http://schemas.openxmlformats.org/officeDocument/2006/relationships/image" Target="../media/image18.png"/><Relationship Id="rId5" Type="http://schemas.microsoft.com/office/2007/relationships/hdphoto" Target="../media/hdphoto1.wdp"/><Relationship Id="rId15" Type="http://schemas.openxmlformats.org/officeDocument/2006/relationships/image" Target="../media/image10.png"/><Relationship Id="rId23" Type="http://schemas.openxmlformats.org/officeDocument/2006/relationships/image" Target="../media/image17.png"/><Relationship Id="rId10" Type="http://schemas.openxmlformats.org/officeDocument/2006/relationships/image" Target="../media/image6.pn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9.png"/><Relationship Id="rId22"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0.png"/><Relationship Id="rId17" Type="http://schemas.openxmlformats.org/officeDocument/2006/relationships/image" Target="../media/image32.png"/><Relationship Id="rId2" Type="http://schemas.openxmlformats.org/officeDocument/2006/relationships/notesSlide" Target="../notesSlides/notesSlide4.xml"/><Relationship Id="rId16" Type="http://schemas.microsoft.com/office/2007/relationships/hdphoto" Target="../media/hdphoto6.wdp"/><Relationship Id="rId20"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microsoft.com/office/2007/relationships/hdphoto" Target="../media/hdphoto5.wdp"/><Relationship Id="rId15" Type="http://schemas.openxmlformats.org/officeDocument/2006/relationships/image" Target="../media/image31.png"/><Relationship Id="rId10" Type="http://schemas.openxmlformats.org/officeDocument/2006/relationships/image" Target="../media/image11.png"/><Relationship Id="rId19"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8.png"/><Relationship Id="rId14" Type="http://schemas.microsoft.com/office/2007/relationships/hdphoto" Target="../media/hdphoto4.wdp"/></Relationships>
</file>

<file path=ppt/slides/_rels/slide1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1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0.png"/><Relationship Id="rId17" Type="http://schemas.openxmlformats.org/officeDocument/2006/relationships/image" Target="../media/image32.png"/><Relationship Id="rId2" Type="http://schemas.openxmlformats.org/officeDocument/2006/relationships/notesSlide" Target="../notesSlides/notesSlide5.xml"/><Relationship Id="rId16" Type="http://schemas.microsoft.com/office/2007/relationships/hdphoto" Target="../media/hdphoto6.wdp"/><Relationship Id="rId20"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microsoft.com/office/2007/relationships/hdphoto" Target="../media/hdphoto5.wdp"/><Relationship Id="rId15" Type="http://schemas.openxmlformats.org/officeDocument/2006/relationships/image" Target="../media/image31.png"/><Relationship Id="rId10" Type="http://schemas.openxmlformats.org/officeDocument/2006/relationships/image" Target="../media/image11.png"/><Relationship Id="rId19"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8.png"/><Relationship Id="rId14"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64.png"/></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68.png"/><Relationship Id="rId4" Type="http://schemas.openxmlformats.org/officeDocument/2006/relationships/image" Target="../media/image67.png"/></Relationships>
</file>

<file path=ppt/slides/_rels/slide1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70.png"/></Relationships>
</file>

<file path=ppt/slides/_rels/slide1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72.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png"/><Relationship Id="rId18" Type="http://schemas.openxmlformats.org/officeDocument/2006/relationships/image" Target="../media/image27.png"/><Relationship Id="rId3" Type="http://schemas.openxmlformats.org/officeDocument/2006/relationships/image" Target="../media/image1.png"/><Relationship Id="rId7" Type="http://schemas.openxmlformats.org/officeDocument/2006/relationships/image" Target="../media/image6.png"/><Relationship Id="rId12" Type="http://schemas.openxmlformats.org/officeDocument/2006/relationships/image" Target="../media/image23.png"/><Relationship Id="rId17" Type="http://schemas.openxmlformats.org/officeDocument/2006/relationships/image" Target="../media/image26.pn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22.png"/><Relationship Id="rId5" Type="http://schemas.openxmlformats.org/officeDocument/2006/relationships/image" Target="../media/image4.png"/><Relationship Id="rId15" Type="http://schemas.openxmlformats.org/officeDocument/2006/relationships/image" Target="../media/image24.png"/><Relationship Id="rId10" Type="http://schemas.openxmlformats.org/officeDocument/2006/relationships/image" Target="../media/image21.png"/><Relationship Id="rId19" Type="http://schemas.openxmlformats.org/officeDocument/2006/relationships/image" Target="../media/image28.png"/><Relationship Id="rId4" Type="http://schemas.openxmlformats.org/officeDocument/2006/relationships/image" Target="../media/image20.png"/><Relationship Id="rId9" Type="http://schemas.microsoft.com/office/2007/relationships/hdphoto" Target="../media/hdphoto3.wdp"/><Relationship Id="rId14" Type="http://schemas.microsoft.com/office/2007/relationships/hdphoto" Target="../media/hdphoto4.wdp"/></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65.png"/><Relationship Id="rId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65.png"/><Relationship Id="rId5" Type="http://schemas.openxmlformats.org/officeDocument/2006/relationships/image" Target="../media/image79.pn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0.png"/><Relationship Id="rId17" Type="http://schemas.openxmlformats.org/officeDocument/2006/relationships/image" Target="../media/image32.png"/><Relationship Id="rId2" Type="http://schemas.openxmlformats.org/officeDocument/2006/relationships/notesSlide" Target="../notesSlides/notesSlide6.xml"/><Relationship Id="rId16" Type="http://schemas.microsoft.com/office/2007/relationships/hdphoto" Target="../media/hdphoto6.wdp"/><Relationship Id="rId20" Type="http://schemas.openxmlformats.org/officeDocument/2006/relationships/image" Target="../media/image85.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microsoft.com/office/2007/relationships/hdphoto" Target="../media/hdphoto5.wdp"/><Relationship Id="rId15" Type="http://schemas.openxmlformats.org/officeDocument/2006/relationships/image" Target="../media/image31.png"/><Relationship Id="rId10" Type="http://schemas.openxmlformats.org/officeDocument/2006/relationships/image" Target="../media/image11.png"/><Relationship Id="rId19"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8.png"/><Relationship Id="rId14" Type="http://schemas.microsoft.com/office/2007/relationships/hdphoto" Target="../media/hdphoto4.wdp"/></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93.png"/><Relationship Id="rId4" Type="http://schemas.openxmlformats.org/officeDocument/2006/relationships/image" Target="../media/image92.png"/></Relationships>
</file>

<file path=ppt/slides/_rels/slide2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96.png"/><Relationship Id="rId4" Type="http://schemas.openxmlformats.org/officeDocument/2006/relationships/image" Target="../media/image95.pn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99.png"/><Relationship Id="rId4" Type="http://schemas.openxmlformats.org/officeDocument/2006/relationships/image" Target="../media/image98.png"/></Relationships>
</file>

<file path=ppt/slides/_rels/slide28.xml.rels><?xml version="1.0" encoding="UTF-8" standalone="yes"?>
<Relationships xmlns="http://schemas.openxmlformats.org/package/2006/relationships"><Relationship Id="rId3" Type="http://schemas.openxmlformats.org/officeDocument/2006/relationships/image" Target="../media/image100.png"/><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29.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4.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30.png"/><Relationship Id="rId17" Type="http://schemas.openxmlformats.org/officeDocument/2006/relationships/image" Target="../media/image32.png"/><Relationship Id="rId2" Type="http://schemas.openxmlformats.org/officeDocument/2006/relationships/notesSlide" Target="../notesSlides/notesSlide3.xml"/><Relationship Id="rId16" Type="http://schemas.microsoft.com/office/2007/relationships/hdphoto" Target="../media/hdphoto6.wdp"/><Relationship Id="rId20"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microsoft.com/office/2007/relationships/hdphoto" Target="../media/hdphoto5.wdp"/><Relationship Id="rId15" Type="http://schemas.openxmlformats.org/officeDocument/2006/relationships/image" Target="../media/image31.png"/><Relationship Id="rId10" Type="http://schemas.openxmlformats.org/officeDocument/2006/relationships/image" Target="../media/image11.png"/><Relationship Id="rId19" Type="http://schemas.openxmlformats.org/officeDocument/2006/relationships/image" Target="../media/image33.png"/><Relationship Id="rId4" Type="http://schemas.openxmlformats.org/officeDocument/2006/relationships/image" Target="../media/image29.png"/><Relationship Id="rId9" Type="http://schemas.openxmlformats.org/officeDocument/2006/relationships/image" Target="../media/image8.png"/><Relationship Id="rId14" Type="http://schemas.microsoft.com/office/2007/relationships/hdphoto" Target="../media/hdphoto4.wdp"/></Relationships>
</file>

<file path=ppt/slides/_rels/slide30.xml.rels><?xml version="1.0" encoding="UTF-8" standalone="yes"?>
<Relationships xmlns="http://schemas.openxmlformats.org/package/2006/relationships"><Relationship Id="rId3" Type="http://schemas.openxmlformats.org/officeDocument/2006/relationships/image" Target="../media/image109.png"/><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12.png"/><Relationship Id="rId5" Type="http://schemas.openxmlformats.org/officeDocument/2006/relationships/image" Target="../media/image111.png"/><Relationship Id="rId4" Type="http://schemas.openxmlformats.org/officeDocument/2006/relationships/image" Target="../media/image110.png"/></Relationships>
</file>

<file path=ppt/slides/_rels/slide31.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32.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119.png"/><Relationship Id="rId4" Type="http://schemas.openxmlformats.org/officeDocument/2006/relationships/image" Target="../media/image118.png"/></Relationships>
</file>

<file path=ppt/slides/_rels/slide3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121.png"/></Relationships>
</file>

<file path=ppt/slides/_rels/slide34.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35.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127.png"/></Relationships>
</file>

<file path=ppt/slides/_rels/slide36.xml.rels><?xml version="1.0" encoding="UTF-8" standalone="yes"?>
<Relationships xmlns="http://schemas.openxmlformats.org/package/2006/relationships"><Relationship Id="rId3" Type="http://schemas.openxmlformats.org/officeDocument/2006/relationships/image" Target="../media/image128.png"/><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3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133.png"/></Relationships>
</file>

<file path=ppt/slides/_rels/slide38.xml.rels><?xml version="1.0" encoding="UTF-8" standalone="yes"?>
<Relationships xmlns="http://schemas.openxmlformats.org/package/2006/relationships"><Relationship Id="rId8" Type="http://schemas.openxmlformats.org/officeDocument/2006/relationships/image" Target="../media/image139.png"/><Relationship Id="rId3" Type="http://schemas.openxmlformats.org/officeDocument/2006/relationships/image" Target="../media/image134.png"/><Relationship Id="rId7" Type="http://schemas.openxmlformats.org/officeDocument/2006/relationships/image" Target="../media/image138.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37.png"/><Relationship Id="rId5" Type="http://schemas.openxmlformats.org/officeDocument/2006/relationships/image" Target="../media/image136.png"/><Relationship Id="rId10" Type="http://schemas.openxmlformats.org/officeDocument/2006/relationships/image" Target="../media/image90.png"/><Relationship Id="rId4" Type="http://schemas.openxmlformats.org/officeDocument/2006/relationships/image" Target="../media/image135.png"/><Relationship Id="rId9" Type="http://schemas.openxmlformats.org/officeDocument/2006/relationships/image" Target="../media/image140.png"/></Relationships>
</file>

<file path=ppt/slides/_rels/slide39.xml.rels><?xml version="1.0" encoding="UTF-8" standalone="yes"?>
<Relationships xmlns="http://schemas.openxmlformats.org/package/2006/relationships"><Relationship Id="rId3" Type="http://schemas.openxmlformats.org/officeDocument/2006/relationships/image" Target="../media/image141.png"/><Relationship Id="rId7"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s>
</file>

<file path=ppt/slides/_rels/slide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40.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147.png"/><Relationship Id="rId4" Type="http://schemas.openxmlformats.org/officeDocument/2006/relationships/image" Target="../media/image146.png"/></Relationships>
</file>

<file path=ppt/slides/_rels/slide41.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90.png"/><Relationship Id="rId5" Type="http://schemas.openxmlformats.org/officeDocument/2006/relationships/image" Target="../media/image150.png"/><Relationship Id="rId4" Type="http://schemas.openxmlformats.org/officeDocument/2006/relationships/image" Target="../media/image149.png"/></Relationships>
</file>

<file path=ppt/slides/_rels/slide42.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90.png"/><Relationship Id="rId4" Type="http://schemas.openxmlformats.org/officeDocument/2006/relationships/image" Target="../media/image152.png"/></Relationships>
</file>

<file path=ppt/slides/_rels/slide4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image" Target="../media/image1.png"/><Relationship Id="rId21" Type="http://schemas.openxmlformats.org/officeDocument/2006/relationships/image" Target="../media/image15.png"/><Relationship Id="rId7" Type="http://schemas.microsoft.com/office/2007/relationships/hdphoto" Target="../media/hdphoto2.wdp"/><Relationship Id="rId12" Type="http://schemas.microsoft.com/office/2007/relationships/hdphoto" Target="../media/hdphoto3.wdp"/><Relationship Id="rId17" Type="http://schemas.openxmlformats.org/officeDocument/2006/relationships/image" Target="../media/image12.png"/><Relationship Id="rId25" Type="http://schemas.openxmlformats.org/officeDocument/2006/relationships/image" Target="../media/image153.png"/><Relationship Id="rId2" Type="http://schemas.openxmlformats.org/officeDocument/2006/relationships/notesSlide" Target="../notesSlides/notesSlide7.xml"/><Relationship Id="rId16" Type="http://schemas.openxmlformats.org/officeDocument/2006/relationships/image" Target="../media/image11.png"/><Relationship Id="rId20" Type="http://schemas.microsoft.com/office/2007/relationships/hdphoto" Target="../media/hdphoto4.wdp"/><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7.png"/><Relationship Id="rId24" Type="http://schemas.openxmlformats.org/officeDocument/2006/relationships/image" Target="../media/image18.png"/><Relationship Id="rId5" Type="http://schemas.microsoft.com/office/2007/relationships/hdphoto" Target="../media/hdphoto1.wdp"/><Relationship Id="rId15" Type="http://schemas.openxmlformats.org/officeDocument/2006/relationships/image" Target="../media/image10.png"/><Relationship Id="rId23" Type="http://schemas.openxmlformats.org/officeDocument/2006/relationships/image" Target="../media/image17.png"/><Relationship Id="rId10" Type="http://schemas.openxmlformats.org/officeDocument/2006/relationships/image" Target="../media/image6.png"/><Relationship Id="rId19"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5.png"/><Relationship Id="rId14" Type="http://schemas.openxmlformats.org/officeDocument/2006/relationships/image" Target="../media/image9.png"/><Relationship Id="rId22"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6.png"/></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14AEA97-D1BD-F6BC-6073-44253C3BAF6E}"/>
              </a:ext>
            </a:extLst>
          </p:cNvPr>
          <p:cNvSpPr txBox="1"/>
          <p:nvPr/>
        </p:nvSpPr>
        <p:spPr>
          <a:xfrm>
            <a:off x="1270000" y="127000"/>
            <a:ext cx="5080000" cy="123111"/>
          </a:xfrm>
          <a:prstGeom prst="rect">
            <a:avLst/>
          </a:prstGeom>
          <a:noFill/>
        </p:spPr>
        <p:txBody>
          <a:bodyPr vert="horz" rtlCol="0">
            <a:spAutoFit/>
          </a:bodyPr>
          <a:lstStyle/>
          <a:p>
            <a:r>
              <a:rPr lang="zh-CN" altLang="en-US" sz="200"/>
              <a:t>波纹管安装好后，严禁焊接作业，以防止烧伤管壁而漏浆。</a:t>
            </a:r>
          </a:p>
        </p:txBody>
      </p:sp>
      <p:sp>
        <p:nvSpPr>
          <p:cNvPr id="3" name="文本框 2">
            <a:extLst>
              <a:ext uri="{FF2B5EF4-FFF2-40B4-BE49-F238E27FC236}">
                <a16:creationId xmlns:a16="http://schemas.microsoft.com/office/drawing/2014/main" id="{E0775B68-85CD-2FC9-5CA5-C7666C0FCA6C}"/>
              </a:ext>
            </a:extLst>
          </p:cNvPr>
          <p:cNvSpPr txBox="1"/>
          <p:nvPr/>
        </p:nvSpPr>
        <p:spPr>
          <a:xfrm>
            <a:off x="1270000" y="63500"/>
            <a:ext cx="5080000" cy="123111"/>
          </a:xfrm>
          <a:prstGeom prst="rect">
            <a:avLst/>
          </a:prstGeom>
          <a:noFill/>
        </p:spPr>
        <p:txBody>
          <a:bodyPr vert="horz" rtlCol="0">
            <a:spAutoFit/>
          </a:bodyPr>
          <a:lstStyle/>
          <a:p>
            <a:r>
              <a:rPr lang="en-US" altLang="zh-CN" sz="200"/>
              <a:t>11</a:t>
            </a:r>
            <a:r>
              <a:rPr lang="zh-CN" altLang="en-US" sz="200"/>
              <a:t>、施工现场保持清洁，防止乱扔、乱堆杂物，废弃物品应存放指定地点。</a:t>
            </a:r>
          </a:p>
        </p:txBody>
      </p:sp>
      <p:pic>
        <p:nvPicPr>
          <p:cNvPr id="4" name="图片 3">
            <a:extLst>
              <a:ext uri="{FF2B5EF4-FFF2-40B4-BE49-F238E27FC236}">
                <a16:creationId xmlns:a16="http://schemas.microsoft.com/office/drawing/2014/main" id="{E7C7EC63-9958-4E35-86D5-DAFCA4EFBC4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0" name="图片 39"/>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a:stretch/>
        </p:blipFill>
        <p:spPr>
          <a:xfrm flipH="1">
            <a:off x="7423118" y="1602996"/>
            <a:ext cx="1720881" cy="2961531"/>
          </a:xfrm>
          <a:prstGeom prst="rect">
            <a:avLst/>
          </a:prstGeom>
        </p:spPr>
      </p:pic>
      <p:pic>
        <p:nvPicPr>
          <p:cNvPr id="6" name="图片 5"/>
          <p:cNvPicPr>
            <a:picLocks noChangeAspect="1"/>
          </p:cNvPicPr>
          <p:nvPr/>
        </p:nvPicPr>
        <p:blipFill>
          <a:blip r:embed="rId6" cstate="email">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a:ext>
            </a:extLst>
          </a:blip>
          <a:stretch>
            <a:fillRect/>
          </a:stretch>
        </p:blipFill>
        <p:spPr>
          <a:xfrm>
            <a:off x="0" y="2244870"/>
            <a:ext cx="1790221" cy="2155680"/>
          </a:xfrm>
          <a:prstGeom prst="rect">
            <a:avLst/>
          </a:prstGeom>
        </p:spPr>
      </p:pic>
      <p:grpSp>
        <p:nvGrpSpPr>
          <p:cNvPr id="21" name="组合 20"/>
          <p:cNvGrpSpPr/>
          <p:nvPr/>
        </p:nvGrpSpPr>
        <p:grpSpPr>
          <a:xfrm flipH="1">
            <a:off x="1943854" y="3339827"/>
            <a:ext cx="5752346" cy="1138485"/>
            <a:chOff x="1142999" y="3338265"/>
            <a:chExt cx="5752346" cy="1138485"/>
          </a:xfrm>
        </p:grpSpPr>
        <p:pic>
          <p:nvPicPr>
            <p:cNvPr id="22" name="图片 2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1142999" y="3338265"/>
              <a:ext cx="3657601" cy="1122336"/>
            </a:xfrm>
            <a:prstGeom prst="rect">
              <a:avLst/>
            </a:prstGeom>
          </p:spPr>
        </p:pic>
        <p:pic>
          <p:nvPicPr>
            <p:cNvPr id="23" name="图片 2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33801" y="3428325"/>
              <a:ext cx="3161544" cy="1048425"/>
            </a:xfrm>
            <a:prstGeom prst="rect">
              <a:avLst/>
            </a:prstGeom>
          </p:spPr>
        </p:pic>
      </p:grpSp>
      <p:pic>
        <p:nvPicPr>
          <p:cNvPr id="25" name="图片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3943350"/>
            <a:ext cx="9143244" cy="1200150"/>
          </a:xfrm>
          <a:prstGeom prst="rect">
            <a:avLst/>
          </a:prstGeom>
        </p:spPr>
      </p:pic>
      <p:pic>
        <p:nvPicPr>
          <p:cNvPr id="16" name="图片 15"/>
          <p:cNvPicPr>
            <a:picLocks noChangeAspect="1"/>
          </p:cNvPicPr>
          <p:nvPr/>
        </p:nvPicPr>
        <p:blipFill>
          <a:blip r:embed="rId11" cstate="email">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tretch>
            <a:fillRect/>
          </a:stretch>
        </p:blipFill>
        <p:spPr>
          <a:xfrm>
            <a:off x="0" y="0"/>
            <a:ext cx="2133600" cy="1698094"/>
          </a:xfrm>
          <a:prstGeom prst="rect">
            <a:avLst/>
          </a:prstGeom>
        </p:spPr>
      </p:pic>
      <p:pic>
        <p:nvPicPr>
          <p:cNvPr id="17" name="图片 1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96200" y="600738"/>
            <a:ext cx="943038" cy="712404"/>
          </a:xfrm>
          <a:prstGeom prst="rect">
            <a:avLst/>
          </a:prstGeom>
        </p:spPr>
      </p:pic>
      <p:grpSp>
        <p:nvGrpSpPr>
          <p:cNvPr id="39" name="组合 38"/>
          <p:cNvGrpSpPr/>
          <p:nvPr/>
        </p:nvGrpSpPr>
        <p:grpSpPr>
          <a:xfrm>
            <a:off x="457200" y="3248103"/>
            <a:ext cx="1625321" cy="1685847"/>
            <a:chOff x="655083" y="3540941"/>
            <a:chExt cx="1269532" cy="1316809"/>
          </a:xfrm>
        </p:grpSpPr>
        <p:pic>
          <p:nvPicPr>
            <p:cNvPr id="38" name="图片 3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5083" y="3540941"/>
              <a:ext cx="1021317" cy="1164409"/>
            </a:xfrm>
            <a:prstGeom prst="rect">
              <a:avLst/>
            </a:prstGeom>
          </p:spPr>
        </p:pic>
        <p:pic>
          <p:nvPicPr>
            <p:cNvPr id="27" name="图片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57815" y="4235925"/>
              <a:ext cx="1066800" cy="621825"/>
            </a:xfrm>
            <a:prstGeom prst="rect">
              <a:avLst/>
            </a:prstGeom>
          </p:spPr>
        </p:pic>
      </p:grpSp>
      <p:pic>
        <p:nvPicPr>
          <p:cNvPr id="33" name="图片 3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895600" y="4306365"/>
            <a:ext cx="589985" cy="343895"/>
          </a:xfrm>
          <a:prstGeom prst="rect">
            <a:avLst/>
          </a:prstGeom>
        </p:spPr>
      </p:pic>
      <p:pic>
        <p:nvPicPr>
          <p:cNvPr id="34" name="图片 3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015238" y="4171950"/>
            <a:ext cx="389452" cy="227007"/>
          </a:xfrm>
          <a:prstGeom prst="rect">
            <a:avLst/>
          </a:prstGeom>
        </p:spPr>
      </p:pic>
      <p:pic>
        <p:nvPicPr>
          <p:cNvPr id="35" name="图片 34"/>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125636" y="3772555"/>
            <a:ext cx="2060627" cy="1237595"/>
          </a:xfrm>
          <a:prstGeom prst="rect">
            <a:avLst/>
          </a:prstGeom>
        </p:spPr>
      </p:pic>
      <p:pic>
        <p:nvPicPr>
          <p:cNvPr id="26" name="图片 25"/>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flipH="1">
            <a:off x="-756" y="4552223"/>
            <a:ext cx="9144000" cy="591276"/>
          </a:xfrm>
          <a:prstGeom prst="rect">
            <a:avLst/>
          </a:prstGeom>
        </p:spPr>
      </p:pic>
      <p:pic>
        <p:nvPicPr>
          <p:cNvPr id="31" name="图片 30"/>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981200" y="4381637"/>
            <a:ext cx="988125" cy="575966"/>
          </a:xfrm>
          <a:prstGeom prst="rect">
            <a:avLst/>
          </a:prstGeom>
        </p:spPr>
      </p:pic>
      <p:pic>
        <p:nvPicPr>
          <p:cNvPr id="37" name="图片 3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060221" y="4083855"/>
            <a:ext cx="940210" cy="585765"/>
          </a:xfrm>
          <a:prstGeom prst="rect">
            <a:avLst/>
          </a:prstGeom>
        </p:spPr>
      </p:pic>
      <p:pic>
        <p:nvPicPr>
          <p:cNvPr id="2" name="图片 1">
            <a:extLst>
              <a:ext uri="{FF2B5EF4-FFF2-40B4-BE49-F238E27FC236}">
                <a16:creationId xmlns:a16="http://schemas.microsoft.com/office/drawing/2014/main" id="{77D22EB5-3855-4078-881C-06499CE5082F}"/>
              </a:ext>
            </a:extLst>
          </p:cNvPr>
          <p:cNvPicPr>
            <a:picLocks noChangeAspect="1"/>
          </p:cNvPicPr>
          <p:nvPr/>
        </p:nvPicPr>
        <p:blipFill>
          <a:blip r:embed="rId23"/>
          <a:stretch>
            <a:fillRect/>
          </a:stretch>
        </p:blipFill>
        <p:spPr>
          <a:xfrm>
            <a:off x="2051773" y="3100685"/>
            <a:ext cx="4956478" cy="512108"/>
          </a:xfrm>
          <a:prstGeom prst="rect">
            <a:avLst/>
          </a:prstGeom>
        </p:spPr>
      </p:pic>
      <p:pic>
        <p:nvPicPr>
          <p:cNvPr id="5" name="图片 4">
            <a:extLst>
              <a:ext uri="{FF2B5EF4-FFF2-40B4-BE49-F238E27FC236}">
                <a16:creationId xmlns:a16="http://schemas.microsoft.com/office/drawing/2014/main" id="{8A484B96-CB28-4AD2-AD1C-A775A5B333CC}"/>
              </a:ext>
            </a:extLst>
          </p:cNvPr>
          <p:cNvPicPr>
            <a:picLocks noChangeAspect="1"/>
          </p:cNvPicPr>
          <p:nvPr/>
        </p:nvPicPr>
        <p:blipFill>
          <a:blip r:embed="rId24"/>
          <a:stretch>
            <a:fillRect/>
          </a:stretch>
        </p:blipFill>
        <p:spPr>
          <a:xfrm>
            <a:off x="1898332" y="819150"/>
            <a:ext cx="5950212" cy="2121592"/>
          </a:xfrm>
          <a:prstGeom prst="rect">
            <a:avLst/>
          </a:prstGeom>
        </p:spPr>
      </p:pic>
      <p:pic>
        <p:nvPicPr>
          <p:cNvPr id="8" name="图片 7">
            <a:extLst>
              <a:ext uri="{FF2B5EF4-FFF2-40B4-BE49-F238E27FC236}">
                <a16:creationId xmlns:a16="http://schemas.microsoft.com/office/drawing/2014/main" id="{8C38F4A9-0ECA-4719-9BC7-D4A804FD7FD3}"/>
              </a:ext>
            </a:extLst>
          </p:cNvPr>
          <p:cNvPicPr>
            <a:picLocks noChangeAspect="1"/>
          </p:cNvPicPr>
          <p:nvPr/>
        </p:nvPicPr>
        <p:blipFill>
          <a:blip r:embed="rId25"/>
          <a:stretch>
            <a:fillRect/>
          </a:stretch>
        </p:blipFill>
        <p:spPr>
          <a:xfrm>
            <a:off x="1950522" y="2644973"/>
            <a:ext cx="5163760" cy="377985"/>
          </a:xfrm>
          <a:prstGeom prst="rect">
            <a:avLst/>
          </a:prstGeom>
        </p:spPr>
      </p:pic>
    </p:spTree>
    <p:extLst>
      <p:ext uri="{BB962C8B-B14F-4D97-AF65-F5344CB8AC3E}">
        <p14:creationId xmlns:p14="http://schemas.microsoft.com/office/powerpoint/2010/main" val="3785917029"/>
      </p:ext>
    </p:extLst>
  </p:cSld>
  <p:clrMapOvr>
    <a:masterClrMapping/>
  </p:clrMapOvr>
  <mc:AlternateContent xmlns:mc="http://schemas.openxmlformats.org/markup-compatibility/2006" xmlns:p14="http://schemas.microsoft.com/office/powerpoint/2010/main">
    <mc:Choice Requires="p14">
      <p:transition p14:dur="1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0-#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1+#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1+#ppt_w/2"/>
                                          </p:val>
                                        </p:tav>
                                        <p:tav tm="100000">
                                          <p:val>
                                            <p:strVal val="#ppt_x"/>
                                          </p:val>
                                        </p:tav>
                                      </p:tavLst>
                                    </p:anim>
                                    <p:anim calcmode="lin" valueType="num">
                                      <p:cBhvr additive="base">
                                        <p:cTn id="5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9E62963-DF5F-40AB-3526-376CCBF402C7}"/>
              </a:ext>
            </a:extLst>
          </p:cNvPr>
          <p:cNvSpPr txBox="1"/>
          <p:nvPr/>
        </p:nvSpPr>
        <p:spPr>
          <a:xfrm>
            <a:off x="1270000" y="127000"/>
            <a:ext cx="5080000" cy="123111"/>
          </a:xfrm>
          <a:prstGeom prst="rect">
            <a:avLst/>
          </a:prstGeom>
          <a:noFill/>
        </p:spPr>
        <p:txBody>
          <a:bodyPr vert="horz" rtlCol="0">
            <a:spAutoFit/>
          </a:bodyPr>
          <a:lstStyle/>
          <a:p>
            <a:r>
              <a:rPr lang="zh-CN" altLang="en-US" sz="200"/>
              <a:t>（</a:t>
            </a:r>
            <a:r>
              <a:rPr lang="en-US" altLang="zh-CN" sz="200"/>
              <a:t>2</a:t>
            </a:r>
            <a:r>
              <a:rPr lang="zh-CN" altLang="en-US" sz="200"/>
              <a:t>）根据预测结果，建议在施工期加强主体工程施工进度的紧凑性，如：建筑区、道路建设区及表土临时堆场开挖填筑施工尽量避开强降雨季节，难以避开时加强此时段的防护措施。</a:t>
            </a:r>
          </a:p>
        </p:txBody>
      </p:sp>
      <p:sp>
        <p:nvSpPr>
          <p:cNvPr id="2" name="文本框 1">
            <a:extLst>
              <a:ext uri="{FF2B5EF4-FFF2-40B4-BE49-F238E27FC236}">
                <a16:creationId xmlns:a16="http://schemas.microsoft.com/office/drawing/2014/main" id="{C6B6715D-31D3-BC8B-9CF7-D22F0955DD56}"/>
              </a:ext>
            </a:extLst>
          </p:cNvPr>
          <p:cNvSpPr txBox="1"/>
          <p:nvPr/>
        </p:nvSpPr>
        <p:spPr>
          <a:xfrm>
            <a:off x="1270000" y="63500"/>
            <a:ext cx="5080000" cy="123111"/>
          </a:xfrm>
          <a:prstGeom prst="rect">
            <a:avLst/>
          </a:prstGeom>
          <a:noFill/>
        </p:spPr>
        <p:txBody>
          <a:bodyPr vert="horz" rtlCol="0">
            <a:spAutoFit/>
          </a:bodyPr>
          <a:lstStyle/>
          <a:p>
            <a:r>
              <a:rPr lang="zh-CN" altLang="en-US" sz="200"/>
              <a:t>质检部门要对生产过程中的质检工作进行全面检查和控制，做到首检及时、抽检适时、全检不误时，并严格执行三检制，杜绝废品的出现。</a:t>
            </a:r>
          </a:p>
        </p:txBody>
      </p:sp>
      <p:pic>
        <p:nvPicPr>
          <p:cNvPr id="9" name="图片 8">
            <a:extLst>
              <a:ext uri="{FF2B5EF4-FFF2-40B4-BE49-F238E27FC236}">
                <a16:creationId xmlns:a16="http://schemas.microsoft.com/office/drawing/2014/main" id="{9FE9D0E4-A298-4B35-AF55-26EBFA016AA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矩形 7">
            <a:extLst>
              <a:ext uri="{FF2B5EF4-FFF2-40B4-BE49-F238E27FC236}">
                <a16:creationId xmlns:a16="http://schemas.microsoft.com/office/drawing/2014/main" id="{40CF7330-924E-4162-BAEB-782143189545}"/>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6391" y="1349244"/>
            <a:ext cx="2969009" cy="2975106"/>
          </a:xfrm>
          <a:prstGeom prst="rect">
            <a:avLst/>
          </a:prstGeom>
        </p:spPr>
      </p:pic>
      <p:pic>
        <p:nvPicPr>
          <p:cNvPr id="3" name="图片 2">
            <a:extLst>
              <a:ext uri="{FF2B5EF4-FFF2-40B4-BE49-F238E27FC236}">
                <a16:creationId xmlns:a16="http://schemas.microsoft.com/office/drawing/2014/main" id="{D7F0025F-4E1F-461B-AE2F-510CD7A938EB}"/>
              </a:ext>
            </a:extLst>
          </p:cNvPr>
          <p:cNvPicPr>
            <a:picLocks noChangeAspect="1"/>
          </p:cNvPicPr>
          <p:nvPr/>
        </p:nvPicPr>
        <p:blipFill>
          <a:blip r:embed="rId4"/>
          <a:stretch>
            <a:fillRect/>
          </a:stretch>
        </p:blipFill>
        <p:spPr>
          <a:xfrm>
            <a:off x="378735" y="438150"/>
            <a:ext cx="2060627" cy="432854"/>
          </a:xfrm>
          <a:prstGeom prst="rect">
            <a:avLst/>
          </a:prstGeom>
        </p:spPr>
      </p:pic>
      <p:pic>
        <p:nvPicPr>
          <p:cNvPr id="10" name="图片 9">
            <a:extLst>
              <a:ext uri="{FF2B5EF4-FFF2-40B4-BE49-F238E27FC236}">
                <a16:creationId xmlns:a16="http://schemas.microsoft.com/office/drawing/2014/main" id="{C5DDAEBE-E153-4018-B6F5-FC4C3A3620E9}"/>
              </a:ext>
            </a:extLst>
          </p:cNvPr>
          <p:cNvPicPr>
            <a:picLocks noChangeAspect="1"/>
          </p:cNvPicPr>
          <p:nvPr/>
        </p:nvPicPr>
        <p:blipFill>
          <a:blip r:embed="rId5"/>
          <a:stretch>
            <a:fillRect/>
          </a:stretch>
        </p:blipFill>
        <p:spPr>
          <a:xfrm>
            <a:off x="762000" y="1657350"/>
            <a:ext cx="5346655" cy="2444708"/>
          </a:xfrm>
          <a:prstGeom prst="rect">
            <a:avLst/>
          </a:prstGeom>
        </p:spPr>
      </p:pic>
    </p:spTree>
    <p:extLst>
      <p:ext uri="{BB962C8B-B14F-4D97-AF65-F5344CB8AC3E}">
        <p14:creationId xmlns:p14="http://schemas.microsoft.com/office/powerpoint/2010/main" val="26533452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13382BE4-502B-1DEC-B5F8-EA3EB7D1E5FA}"/>
              </a:ext>
            </a:extLst>
          </p:cNvPr>
          <p:cNvSpPr txBox="1"/>
          <p:nvPr/>
        </p:nvSpPr>
        <p:spPr>
          <a:xfrm>
            <a:off x="1270000" y="127000"/>
            <a:ext cx="5080000" cy="123111"/>
          </a:xfrm>
          <a:prstGeom prst="rect">
            <a:avLst/>
          </a:prstGeom>
          <a:noFill/>
        </p:spPr>
        <p:txBody>
          <a:bodyPr vert="horz" rtlCol="0">
            <a:spAutoFit/>
          </a:bodyPr>
          <a:lstStyle/>
          <a:p>
            <a:r>
              <a:rPr lang="en-US" altLang="zh-CN" sz="200"/>
              <a:t>4.6 </a:t>
            </a:r>
            <a:r>
              <a:rPr lang="zh-CN" altLang="en-US" sz="200"/>
              <a:t>加工检查阶段：</a:t>
            </a:r>
          </a:p>
        </p:txBody>
      </p:sp>
      <p:sp>
        <p:nvSpPr>
          <p:cNvPr id="6" name="文本框 5">
            <a:extLst>
              <a:ext uri="{FF2B5EF4-FFF2-40B4-BE49-F238E27FC236}">
                <a16:creationId xmlns:a16="http://schemas.microsoft.com/office/drawing/2014/main" id="{EF9B6496-0EF0-3D77-28EC-A563A7C2E8DD}"/>
              </a:ext>
            </a:extLst>
          </p:cNvPr>
          <p:cNvSpPr txBox="1"/>
          <p:nvPr/>
        </p:nvSpPr>
        <p:spPr>
          <a:xfrm>
            <a:off x="1270000" y="63500"/>
            <a:ext cx="5080000" cy="123111"/>
          </a:xfrm>
          <a:prstGeom prst="rect">
            <a:avLst/>
          </a:prstGeom>
          <a:noFill/>
        </p:spPr>
        <p:txBody>
          <a:bodyPr vert="horz" rtlCol="0">
            <a:spAutoFit/>
          </a:bodyPr>
          <a:lstStyle/>
          <a:p>
            <a:r>
              <a:rPr lang="zh-CN" altLang="en-US" sz="200"/>
              <a:t>使用电动工具前，必须做认真检查，确认绝缘良好后可使用。</a:t>
            </a:r>
          </a:p>
        </p:txBody>
      </p:sp>
      <p:pic>
        <p:nvPicPr>
          <p:cNvPr id="4" name="图片 3">
            <a:extLst>
              <a:ext uri="{FF2B5EF4-FFF2-40B4-BE49-F238E27FC236}">
                <a16:creationId xmlns:a16="http://schemas.microsoft.com/office/drawing/2014/main" id="{AB55DD27-07F6-4794-90CE-191168C053D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2" name="图片 31"/>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a:stretch/>
        </p:blipFill>
        <p:spPr>
          <a:xfrm flipH="1">
            <a:off x="7696199" y="200868"/>
            <a:ext cx="1466224" cy="2523282"/>
          </a:xfrm>
          <a:prstGeom prst="rect">
            <a:avLst/>
          </a:prstGeom>
        </p:spPr>
      </p:pic>
      <p:grpSp>
        <p:nvGrpSpPr>
          <p:cNvPr id="21" name="组合 20"/>
          <p:cNvGrpSpPr/>
          <p:nvPr/>
        </p:nvGrpSpPr>
        <p:grpSpPr>
          <a:xfrm flipH="1">
            <a:off x="1943854" y="3339827"/>
            <a:ext cx="5752346" cy="1138485"/>
            <a:chOff x="1142999" y="3338265"/>
            <a:chExt cx="5752346" cy="1138485"/>
          </a:xfrm>
        </p:grpSpPr>
        <p:pic>
          <p:nvPicPr>
            <p:cNvPr id="22" name="图片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1142999" y="3338265"/>
              <a:ext cx="3657601" cy="1122336"/>
            </a:xfrm>
            <a:prstGeom prst="rect">
              <a:avLst/>
            </a:prstGeom>
          </p:spPr>
        </p:pic>
        <p:pic>
          <p:nvPicPr>
            <p:cNvPr id="23" name="图片 2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33801" y="3428325"/>
              <a:ext cx="3161544" cy="1048425"/>
            </a:xfrm>
            <a:prstGeom prst="rect">
              <a:avLst/>
            </a:prstGeom>
          </p:spPr>
        </p:pic>
      </p:grpSp>
      <p:pic>
        <p:nvPicPr>
          <p:cNvPr id="25" name="图片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3943350"/>
            <a:ext cx="9143244" cy="1200150"/>
          </a:xfrm>
          <a:prstGeom prst="rect">
            <a:avLst/>
          </a:prstGeom>
        </p:spPr>
      </p:pic>
      <p:pic>
        <p:nvPicPr>
          <p:cNvPr id="17" name="图片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94537" y="634376"/>
            <a:ext cx="943038" cy="712404"/>
          </a:xfrm>
          <a:prstGeom prst="rect">
            <a:avLst/>
          </a:prstGeom>
        </p:spPr>
      </p:pic>
      <p:pic>
        <p:nvPicPr>
          <p:cNvPr id="33" name="图片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12125" y="4323227"/>
            <a:ext cx="589985" cy="343895"/>
          </a:xfrm>
          <a:prstGeom prst="rect">
            <a:avLst/>
          </a:prstGeom>
        </p:spPr>
      </p:pic>
      <p:pic>
        <p:nvPicPr>
          <p:cNvPr id="34" name="图片 3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15238" y="4171950"/>
            <a:ext cx="389452" cy="227007"/>
          </a:xfrm>
          <a:prstGeom prst="rect">
            <a:avLst/>
          </a:prstGeom>
        </p:spPr>
      </p:pic>
      <p:pic>
        <p:nvPicPr>
          <p:cNvPr id="35" name="图片 3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248400" y="3755477"/>
            <a:ext cx="1835313" cy="1102273"/>
          </a:xfrm>
          <a:prstGeom prst="rect">
            <a:avLst/>
          </a:prstGeom>
        </p:spPr>
      </p:pic>
      <p:pic>
        <p:nvPicPr>
          <p:cNvPr id="26" name="图片 25"/>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flipH="1">
            <a:off x="-756" y="4552223"/>
            <a:ext cx="9144000" cy="591276"/>
          </a:xfrm>
          <a:prstGeom prst="rect">
            <a:avLst/>
          </a:prstGeom>
        </p:spPr>
      </p:pic>
      <p:pic>
        <p:nvPicPr>
          <p:cNvPr id="40" name="图片 39"/>
          <p:cNvPicPr>
            <a:picLocks noChangeAspect="1"/>
          </p:cNvPicPr>
          <p:nvPr/>
        </p:nvPicPr>
        <p:blipFill rotWithShape="1">
          <a:blip r:embed="rId15" cstate="email">
            <a:extLst>
              <a:ext uri="{BEBA8EAE-BF5A-486C-A8C5-ECC9F3942E4B}">
                <a14:imgProps xmlns:a14="http://schemas.microsoft.com/office/drawing/2010/main">
                  <a14:imgLayer r:embed="rId16">
                    <a14:imgEffect>
                      <a14:saturation sat="40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324601" y="982591"/>
            <a:ext cx="2819400" cy="4103759"/>
          </a:xfrm>
          <a:prstGeom prst="rect">
            <a:avLst/>
          </a:prstGeom>
        </p:spPr>
      </p:pic>
      <p:pic>
        <p:nvPicPr>
          <p:cNvPr id="2" name="图片 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43850" y="3105579"/>
            <a:ext cx="1770632" cy="1770632"/>
          </a:xfrm>
          <a:prstGeom prst="rect">
            <a:avLst/>
          </a:prstGeom>
        </p:spPr>
      </p:pic>
      <p:pic>
        <p:nvPicPr>
          <p:cNvPr id="31" name="图片 3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93075" y="4374156"/>
            <a:ext cx="988125" cy="575966"/>
          </a:xfrm>
          <a:prstGeom prst="rect">
            <a:avLst/>
          </a:prstGeom>
        </p:spPr>
      </p:pic>
      <p:sp>
        <p:nvSpPr>
          <p:cNvPr id="29" name="TextBox 48"/>
          <p:cNvSpPr txBox="1"/>
          <p:nvPr/>
        </p:nvSpPr>
        <p:spPr>
          <a:xfrm>
            <a:off x="1142999" y="1088707"/>
            <a:ext cx="2667000" cy="615553"/>
          </a:xfrm>
          <a:prstGeom prst="rect">
            <a:avLst/>
          </a:prstGeom>
          <a:noFill/>
        </p:spPr>
        <p:txBody>
          <a:bodyPr wrap="square" lIns="0" tIns="0" rIns="0" bIns="0" rtlCol="0">
            <a:spAutoFit/>
          </a:bodyPr>
          <a:lstStyle/>
          <a:p>
            <a:pPr defTabSz="685800"/>
            <a:r>
              <a:rPr lang="zh-CN" altLang="en-US" sz="4000" spc="600" dirty="0">
                <a:solidFill>
                  <a:schemeClr val="accent1"/>
                </a:solidFill>
                <a:latin typeface="+mn-ea"/>
                <a:cs typeface="+mn-ea"/>
                <a:sym typeface="+mn-lt"/>
              </a:rPr>
              <a:t>第二部分</a:t>
            </a:r>
            <a:endParaRPr lang="en-US" altLang="zh-CN" sz="4000" spc="600" dirty="0">
              <a:solidFill>
                <a:schemeClr val="accent1"/>
              </a:solidFill>
              <a:latin typeface="+mn-ea"/>
              <a:cs typeface="+mn-ea"/>
              <a:sym typeface="+mn-lt"/>
            </a:endParaRPr>
          </a:p>
        </p:txBody>
      </p:sp>
      <p:pic>
        <p:nvPicPr>
          <p:cNvPr id="3" name="图片 2">
            <a:extLst>
              <a:ext uri="{FF2B5EF4-FFF2-40B4-BE49-F238E27FC236}">
                <a16:creationId xmlns:a16="http://schemas.microsoft.com/office/drawing/2014/main" id="{F305B4D6-7EE3-4EAF-8F1C-99974B39F934}"/>
              </a:ext>
            </a:extLst>
          </p:cNvPr>
          <p:cNvPicPr>
            <a:picLocks noChangeAspect="1"/>
          </p:cNvPicPr>
          <p:nvPr/>
        </p:nvPicPr>
        <p:blipFill>
          <a:blip r:embed="rId19"/>
          <a:stretch>
            <a:fillRect/>
          </a:stretch>
        </p:blipFill>
        <p:spPr>
          <a:xfrm>
            <a:off x="1066800" y="2612707"/>
            <a:ext cx="5486876" cy="506012"/>
          </a:xfrm>
          <a:prstGeom prst="rect">
            <a:avLst/>
          </a:prstGeom>
        </p:spPr>
      </p:pic>
      <p:pic>
        <p:nvPicPr>
          <p:cNvPr id="5" name="图片 4">
            <a:extLst>
              <a:ext uri="{FF2B5EF4-FFF2-40B4-BE49-F238E27FC236}">
                <a16:creationId xmlns:a16="http://schemas.microsoft.com/office/drawing/2014/main" id="{135B2837-95EB-435C-A993-79FB6BFD1F6D}"/>
              </a:ext>
            </a:extLst>
          </p:cNvPr>
          <p:cNvPicPr>
            <a:picLocks noChangeAspect="1"/>
          </p:cNvPicPr>
          <p:nvPr/>
        </p:nvPicPr>
        <p:blipFill>
          <a:blip r:embed="rId20"/>
          <a:stretch>
            <a:fillRect/>
          </a:stretch>
        </p:blipFill>
        <p:spPr>
          <a:xfrm>
            <a:off x="1142998" y="1861277"/>
            <a:ext cx="5968501" cy="1231499"/>
          </a:xfrm>
          <a:prstGeom prst="rect">
            <a:avLst/>
          </a:prstGeom>
        </p:spPr>
      </p:pic>
    </p:spTree>
    <p:extLst>
      <p:ext uri="{BB962C8B-B14F-4D97-AF65-F5344CB8AC3E}">
        <p14:creationId xmlns:p14="http://schemas.microsoft.com/office/powerpoint/2010/main" val="906220348"/>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1+#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E936A61-B345-6E57-993A-94819C77FC8D}"/>
              </a:ext>
            </a:extLst>
          </p:cNvPr>
          <p:cNvSpPr txBox="1"/>
          <p:nvPr/>
        </p:nvSpPr>
        <p:spPr>
          <a:xfrm>
            <a:off x="1270000" y="127000"/>
            <a:ext cx="5080000" cy="123111"/>
          </a:xfrm>
          <a:prstGeom prst="rect">
            <a:avLst/>
          </a:prstGeom>
          <a:noFill/>
        </p:spPr>
        <p:txBody>
          <a:bodyPr vert="horz" rtlCol="0">
            <a:spAutoFit/>
          </a:bodyPr>
          <a:lstStyle/>
          <a:p>
            <a:r>
              <a:rPr lang="en-US" altLang="zh-CN" sz="200"/>
              <a:t>4.5.4</a:t>
            </a:r>
            <a:r>
              <a:rPr lang="zh-CN" altLang="en-US" sz="200"/>
              <a:t>用切割机切断钢筋时</a:t>
            </a:r>
            <a:r>
              <a:rPr lang="en-US" altLang="zh-CN" sz="200"/>
              <a:t>,</a:t>
            </a:r>
            <a:r>
              <a:rPr lang="zh-CN" altLang="en-US" sz="200"/>
              <a:t>经常更换刀头</a:t>
            </a:r>
            <a:r>
              <a:rPr lang="en-US" altLang="zh-CN" sz="200"/>
              <a:t>,</a:t>
            </a:r>
            <a:r>
              <a:rPr lang="zh-CN" altLang="en-US" sz="200"/>
              <a:t>以保持刀片的锋利。</a:t>
            </a:r>
          </a:p>
        </p:txBody>
      </p:sp>
      <p:sp>
        <p:nvSpPr>
          <p:cNvPr id="2" name="文本框 1">
            <a:extLst>
              <a:ext uri="{FF2B5EF4-FFF2-40B4-BE49-F238E27FC236}">
                <a16:creationId xmlns:a16="http://schemas.microsoft.com/office/drawing/2014/main" id="{0D079037-8413-7D11-13D6-97618366F106}"/>
              </a:ext>
            </a:extLst>
          </p:cNvPr>
          <p:cNvSpPr txBox="1"/>
          <p:nvPr/>
        </p:nvSpPr>
        <p:spPr>
          <a:xfrm>
            <a:off x="1270000" y="63500"/>
            <a:ext cx="5080000" cy="123111"/>
          </a:xfrm>
          <a:prstGeom prst="rect">
            <a:avLst/>
          </a:prstGeom>
          <a:noFill/>
        </p:spPr>
        <p:txBody>
          <a:bodyPr vert="horz" rtlCol="0">
            <a:spAutoFit/>
          </a:bodyPr>
          <a:lstStyle/>
          <a:p>
            <a:r>
              <a:rPr lang="en-US" altLang="zh-CN" sz="200"/>
              <a:t>7.13.4 </a:t>
            </a:r>
            <a:r>
              <a:rPr lang="zh-CN" altLang="en-US" sz="200"/>
              <a:t>排烟管（道）的安装，应符合下列要求： </a:t>
            </a:r>
          </a:p>
        </p:txBody>
      </p:sp>
      <p:pic>
        <p:nvPicPr>
          <p:cNvPr id="14" name="图片 13">
            <a:extLst>
              <a:ext uri="{FF2B5EF4-FFF2-40B4-BE49-F238E27FC236}">
                <a16:creationId xmlns:a16="http://schemas.microsoft.com/office/drawing/2014/main" id="{38ABDC28-1A7F-40DC-8A6F-2A3BA133543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菱形 11">
            <a:extLst>
              <a:ext uri="{FF2B5EF4-FFF2-40B4-BE49-F238E27FC236}">
                <a16:creationId xmlns:a16="http://schemas.microsoft.com/office/drawing/2014/main" id="{F1DC3984-B9A9-4556-93EB-264B9FA502AE}"/>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3" name="矩形 12">
            <a:extLst>
              <a:ext uri="{FF2B5EF4-FFF2-40B4-BE49-F238E27FC236}">
                <a16:creationId xmlns:a16="http://schemas.microsoft.com/office/drawing/2014/main" id="{1EE8A43E-3D5F-42D7-B73B-AA5304FFF010}"/>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4951A96A-1F9E-44EF-8CB4-3044FA1CE98E}"/>
              </a:ext>
            </a:extLst>
          </p:cNvPr>
          <p:cNvPicPr>
            <a:picLocks noChangeAspect="1"/>
          </p:cNvPicPr>
          <p:nvPr/>
        </p:nvPicPr>
        <p:blipFill>
          <a:blip r:embed="rId3"/>
          <a:stretch>
            <a:fillRect/>
          </a:stretch>
        </p:blipFill>
        <p:spPr>
          <a:xfrm>
            <a:off x="762000" y="2876550"/>
            <a:ext cx="7559695" cy="1548518"/>
          </a:xfrm>
          <a:prstGeom prst="rect">
            <a:avLst/>
          </a:prstGeom>
        </p:spPr>
      </p:pic>
      <p:pic>
        <p:nvPicPr>
          <p:cNvPr id="15" name="图片 14">
            <a:extLst>
              <a:ext uri="{FF2B5EF4-FFF2-40B4-BE49-F238E27FC236}">
                <a16:creationId xmlns:a16="http://schemas.microsoft.com/office/drawing/2014/main" id="{7C8D4C8F-BB0D-45BB-9E6B-E0D079331A36}"/>
              </a:ext>
            </a:extLst>
          </p:cNvPr>
          <p:cNvPicPr>
            <a:picLocks noChangeAspect="1"/>
          </p:cNvPicPr>
          <p:nvPr/>
        </p:nvPicPr>
        <p:blipFill>
          <a:blip r:embed="rId4"/>
          <a:stretch>
            <a:fillRect/>
          </a:stretch>
        </p:blipFill>
        <p:spPr>
          <a:xfrm>
            <a:off x="762000" y="1352551"/>
            <a:ext cx="7559695" cy="1164437"/>
          </a:xfrm>
          <a:prstGeom prst="rect">
            <a:avLst/>
          </a:prstGeom>
        </p:spPr>
      </p:pic>
      <p:pic>
        <p:nvPicPr>
          <p:cNvPr id="16" name="图片 15">
            <a:extLst>
              <a:ext uri="{FF2B5EF4-FFF2-40B4-BE49-F238E27FC236}">
                <a16:creationId xmlns:a16="http://schemas.microsoft.com/office/drawing/2014/main" id="{BB4BD913-9B1F-4D68-9887-75A420095558}"/>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042325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a:extLst>
              <a:ext uri="{FF2B5EF4-FFF2-40B4-BE49-F238E27FC236}">
                <a16:creationId xmlns:a16="http://schemas.microsoft.com/office/drawing/2014/main" id="{7A9B7E02-A867-7CB3-D79B-F5F69D312480}"/>
              </a:ext>
            </a:extLst>
          </p:cNvPr>
          <p:cNvSpPr txBox="1"/>
          <p:nvPr/>
        </p:nvSpPr>
        <p:spPr>
          <a:xfrm>
            <a:off x="1270000" y="127000"/>
            <a:ext cx="5080000" cy="123111"/>
          </a:xfrm>
          <a:prstGeom prst="rect">
            <a:avLst/>
          </a:prstGeom>
          <a:noFill/>
        </p:spPr>
        <p:txBody>
          <a:bodyPr vert="horz" rtlCol="0">
            <a:spAutoFit/>
          </a:bodyPr>
          <a:lstStyle/>
          <a:p>
            <a:r>
              <a:rPr lang="en-US" altLang="zh-CN" sz="200"/>
              <a:t>6.4.5</a:t>
            </a:r>
            <a:r>
              <a:rPr lang="zh-CN" altLang="en-US" sz="200"/>
              <a:t>主次梁相交处在次梁两侧主梁内各附加</a:t>
            </a:r>
            <a:r>
              <a:rPr lang="en-US" altLang="zh-CN" sz="200"/>
              <a:t>3</a:t>
            </a:r>
            <a:r>
              <a:rPr lang="zh-CN" altLang="en-US" sz="200"/>
              <a:t>个附加箍，间距为</a:t>
            </a:r>
            <a:r>
              <a:rPr lang="en-US" altLang="zh-CN" sz="200"/>
              <a:t>50mm</a:t>
            </a:r>
            <a:r>
              <a:rPr lang="zh-CN" altLang="en-US" sz="200"/>
              <a:t>，箍筋大小及肢数同主梁。</a:t>
            </a:r>
          </a:p>
        </p:txBody>
      </p:sp>
      <p:sp>
        <p:nvSpPr>
          <p:cNvPr id="5" name="文本框 4">
            <a:extLst>
              <a:ext uri="{FF2B5EF4-FFF2-40B4-BE49-F238E27FC236}">
                <a16:creationId xmlns:a16="http://schemas.microsoft.com/office/drawing/2014/main" id="{C09265D3-96CA-37C9-E0B4-F42A33FD13F2}"/>
              </a:ext>
            </a:extLst>
          </p:cNvPr>
          <p:cNvSpPr txBox="1"/>
          <p:nvPr/>
        </p:nvSpPr>
        <p:spPr>
          <a:xfrm>
            <a:off x="1270000" y="63500"/>
            <a:ext cx="5080000" cy="123111"/>
          </a:xfrm>
          <a:prstGeom prst="rect">
            <a:avLst/>
          </a:prstGeom>
          <a:noFill/>
        </p:spPr>
        <p:txBody>
          <a:bodyPr vert="horz" rtlCol="0">
            <a:spAutoFit/>
          </a:bodyPr>
          <a:lstStyle/>
          <a:p>
            <a:r>
              <a:rPr lang="zh-CN" altLang="en-US" sz="200"/>
              <a:t>（</a:t>
            </a:r>
            <a:r>
              <a:rPr lang="en-US" altLang="zh-CN" sz="200"/>
              <a:t>1</a:t>
            </a:r>
            <a:r>
              <a:rPr lang="zh-CN" altLang="en-US" sz="200"/>
              <a:t>）开发建设</a:t>
            </a:r>
            <a:r>
              <a:rPr lang="en-US" altLang="zh-CN" sz="200"/>
              <a:t>xxxx</a:t>
            </a:r>
            <a:r>
              <a:rPr lang="zh-CN" altLang="en-US" sz="200"/>
              <a:t>水土保持技术规范（新）；</a:t>
            </a:r>
          </a:p>
        </p:txBody>
      </p:sp>
      <p:pic>
        <p:nvPicPr>
          <p:cNvPr id="3" name="图片 2">
            <a:extLst>
              <a:ext uri="{FF2B5EF4-FFF2-40B4-BE49-F238E27FC236}">
                <a16:creationId xmlns:a16="http://schemas.microsoft.com/office/drawing/2014/main" id="{B4374CB5-1D76-452E-91F0-29C696BEB82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菱形 12">
            <a:extLst>
              <a:ext uri="{FF2B5EF4-FFF2-40B4-BE49-F238E27FC236}">
                <a16:creationId xmlns:a16="http://schemas.microsoft.com/office/drawing/2014/main" id="{58104A70-E8CB-4756-ABB0-4042970340A1}"/>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4" name="矩形 13">
            <a:extLst>
              <a:ext uri="{FF2B5EF4-FFF2-40B4-BE49-F238E27FC236}">
                <a16:creationId xmlns:a16="http://schemas.microsoft.com/office/drawing/2014/main" id="{BBDDBEE2-61D4-4CBF-903A-9BCD98AF3566}"/>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1657350"/>
            <a:ext cx="2438400" cy="2736377"/>
          </a:xfrm>
          <a:prstGeom prst="rect">
            <a:avLst/>
          </a:prstGeom>
        </p:spPr>
      </p:pic>
      <p:pic>
        <p:nvPicPr>
          <p:cNvPr id="2" name="图片 1">
            <a:extLst>
              <a:ext uri="{FF2B5EF4-FFF2-40B4-BE49-F238E27FC236}">
                <a16:creationId xmlns:a16="http://schemas.microsoft.com/office/drawing/2014/main" id="{B1EE1F49-F458-429F-BDB1-BDE52B71C805}"/>
              </a:ext>
            </a:extLst>
          </p:cNvPr>
          <p:cNvPicPr>
            <a:picLocks noChangeAspect="1"/>
          </p:cNvPicPr>
          <p:nvPr/>
        </p:nvPicPr>
        <p:blipFill>
          <a:blip r:embed="rId4"/>
          <a:stretch>
            <a:fillRect/>
          </a:stretch>
        </p:blipFill>
        <p:spPr>
          <a:xfrm>
            <a:off x="609600" y="1586628"/>
            <a:ext cx="5499069" cy="2755631"/>
          </a:xfrm>
          <a:prstGeom prst="rect">
            <a:avLst/>
          </a:prstGeom>
        </p:spPr>
      </p:pic>
      <p:pic>
        <p:nvPicPr>
          <p:cNvPr id="4" name="图片 3">
            <a:extLst>
              <a:ext uri="{FF2B5EF4-FFF2-40B4-BE49-F238E27FC236}">
                <a16:creationId xmlns:a16="http://schemas.microsoft.com/office/drawing/2014/main" id="{4D637562-9ABC-4D94-9C61-DE901DC8B7FA}"/>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4149943386"/>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DADA0F59-AD8C-7D18-13B7-B323F3F153D0}"/>
              </a:ext>
            </a:extLst>
          </p:cNvPr>
          <p:cNvSpPr txBox="1"/>
          <p:nvPr/>
        </p:nvSpPr>
        <p:spPr>
          <a:xfrm>
            <a:off x="1270000" y="127000"/>
            <a:ext cx="5080000" cy="123111"/>
          </a:xfrm>
          <a:prstGeom prst="rect">
            <a:avLst/>
          </a:prstGeom>
          <a:noFill/>
        </p:spPr>
        <p:txBody>
          <a:bodyPr vert="horz" rtlCol="0">
            <a:spAutoFit/>
          </a:bodyPr>
          <a:lstStyle/>
          <a:p>
            <a:r>
              <a:rPr lang="zh-CN" altLang="en-US" sz="200"/>
              <a:t>（</a:t>
            </a:r>
            <a:r>
              <a:rPr lang="en-US" altLang="zh-CN" sz="200"/>
              <a:t>8</a:t>
            </a:r>
            <a:r>
              <a:rPr lang="zh-CN" altLang="en-US" sz="200"/>
              <a:t>）张拉千斤顶的对面及后面严禁站人，作业人员应站在千斤顶的两侧。</a:t>
            </a:r>
          </a:p>
        </p:txBody>
      </p:sp>
      <p:sp>
        <p:nvSpPr>
          <p:cNvPr id="6" name="文本框 5">
            <a:extLst>
              <a:ext uri="{FF2B5EF4-FFF2-40B4-BE49-F238E27FC236}">
                <a16:creationId xmlns:a16="http://schemas.microsoft.com/office/drawing/2014/main" id="{A1FD9995-06EB-2037-25ED-ED6C1E55CFE8}"/>
              </a:ext>
            </a:extLst>
          </p:cNvPr>
          <p:cNvSpPr txBox="1"/>
          <p:nvPr/>
        </p:nvSpPr>
        <p:spPr>
          <a:xfrm>
            <a:off x="1270000" y="63500"/>
            <a:ext cx="5080000" cy="123111"/>
          </a:xfrm>
          <a:prstGeom prst="rect">
            <a:avLst/>
          </a:prstGeom>
          <a:noFill/>
        </p:spPr>
        <p:txBody>
          <a:bodyPr vert="horz" rtlCol="0">
            <a:spAutoFit/>
          </a:bodyPr>
          <a:lstStyle/>
          <a:p>
            <a:r>
              <a:rPr lang="zh-CN" altLang="en-US" sz="200"/>
              <a:t>根据水利部开发建设</a:t>
            </a:r>
            <a:r>
              <a:rPr lang="en-US" altLang="zh-CN" sz="200"/>
              <a:t>xxxx</a:t>
            </a:r>
            <a:r>
              <a:rPr lang="zh-CN" altLang="en-US" sz="200"/>
              <a:t>水土保持技术规范（</a:t>
            </a:r>
            <a:r>
              <a:rPr lang="en-US" altLang="zh-CN" sz="200"/>
              <a:t>50433-2008</a:t>
            </a:r>
            <a:r>
              <a:rPr lang="zh-CN" altLang="en-US" sz="200"/>
              <a:t>）关于工程建设</a:t>
            </a:r>
            <a:r>
              <a:rPr lang="en-US" altLang="zh-CN" sz="200"/>
              <a:t>xxxx</a:t>
            </a:r>
            <a:r>
              <a:rPr lang="zh-CN" altLang="en-US" sz="200"/>
              <a:t>水土保持方案编制深度的规定，结合主体工程的设计深度，本</a:t>
            </a:r>
            <a:r>
              <a:rPr lang="en-US" altLang="zh-CN" sz="200"/>
              <a:t>xxxx</a:t>
            </a:r>
            <a:r>
              <a:rPr lang="zh-CN" altLang="en-US" sz="200"/>
              <a:t>水土保持方案编制深度为可行性研究阶段。</a:t>
            </a:r>
          </a:p>
        </p:txBody>
      </p:sp>
      <p:pic>
        <p:nvPicPr>
          <p:cNvPr id="4" name="图片 3">
            <a:extLst>
              <a:ext uri="{FF2B5EF4-FFF2-40B4-BE49-F238E27FC236}">
                <a16:creationId xmlns:a16="http://schemas.microsoft.com/office/drawing/2014/main" id="{FA50A873-99D6-4EAA-90EA-FC71999D309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2" name="图片 31"/>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a:stretch/>
        </p:blipFill>
        <p:spPr>
          <a:xfrm flipH="1">
            <a:off x="7696199" y="200868"/>
            <a:ext cx="1466224" cy="2523282"/>
          </a:xfrm>
          <a:prstGeom prst="rect">
            <a:avLst/>
          </a:prstGeom>
        </p:spPr>
      </p:pic>
      <p:grpSp>
        <p:nvGrpSpPr>
          <p:cNvPr id="21" name="组合 20"/>
          <p:cNvGrpSpPr/>
          <p:nvPr/>
        </p:nvGrpSpPr>
        <p:grpSpPr>
          <a:xfrm flipH="1">
            <a:off x="1943854" y="3339827"/>
            <a:ext cx="5752346" cy="1138485"/>
            <a:chOff x="1142999" y="3338265"/>
            <a:chExt cx="5752346" cy="1138485"/>
          </a:xfrm>
        </p:grpSpPr>
        <p:pic>
          <p:nvPicPr>
            <p:cNvPr id="22" name="图片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1142999" y="3338265"/>
              <a:ext cx="3657601" cy="1122336"/>
            </a:xfrm>
            <a:prstGeom prst="rect">
              <a:avLst/>
            </a:prstGeom>
          </p:spPr>
        </p:pic>
        <p:pic>
          <p:nvPicPr>
            <p:cNvPr id="23" name="图片 2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33801" y="3428325"/>
              <a:ext cx="3161544" cy="1048425"/>
            </a:xfrm>
            <a:prstGeom prst="rect">
              <a:avLst/>
            </a:prstGeom>
          </p:spPr>
        </p:pic>
      </p:grpSp>
      <p:pic>
        <p:nvPicPr>
          <p:cNvPr id="25" name="图片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3943350"/>
            <a:ext cx="9143244" cy="1200150"/>
          </a:xfrm>
          <a:prstGeom prst="rect">
            <a:avLst/>
          </a:prstGeom>
        </p:spPr>
      </p:pic>
      <p:pic>
        <p:nvPicPr>
          <p:cNvPr id="17" name="图片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94537" y="634376"/>
            <a:ext cx="943038" cy="712404"/>
          </a:xfrm>
          <a:prstGeom prst="rect">
            <a:avLst/>
          </a:prstGeom>
        </p:spPr>
      </p:pic>
      <p:pic>
        <p:nvPicPr>
          <p:cNvPr id="33" name="图片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12125" y="4323227"/>
            <a:ext cx="589985" cy="343895"/>
          </a:xfrm>
          <a:prstGeom prst="rect">
            <a:avLst/>
          </a:prstGeom>
        </p:spPr>
      </p:pic>
      <p:pic>
        <p:nvPicPr>
          <p:cNvPr id="34" name="图片 3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15238" y="4171950"/>
            <a:ext cx="389452" cy="227007"/>
          </a:xfrm>
          <a:prstGeom prst="rect">
            <a:avLst/>
          </a:prstGeom>
        </p:spPr>
      </p:pic>
      <p:pic>
        <p:nvPicPr>
          <p:cNvPr id="35" name="图片 3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248400" y="3755477"/>
            <a:ext cx="1835313" cy="1102273"/>
          </a:xfrm>
          <a:prstGeom prst="rect">
            <a:avLst/>
          </a:prstGeom>
        </p:spPr>
      </p:pic>
      <p:pic>
        <p:nvPicPr>
          <p:cNvPr id="26" name="图片 25"/>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flipH="1">
            <a:off x="-756" y="4552223"/>
            <a:ext cx="9144000" cy="591276"/>
          </a:xfrm>
          <a:prstGeom prst="rect">
            <a:avLst/>
          </a:prstGeom>
        </p:spPr>
      </p:pic>
      <p:pic>
        <p:nvPicPr>
          <p:cNvPr id="40" name="图片 39"/>
          <p:cNvPicPr>
            <a:picLocks noChangeAspect="1"/>
          </p:cNvPicPr>
          <p:nvPr/>
        </p:nvPicPr>
        <p:blipFill rotWithShape="1">
          <a:blip r:embed="rId15" cstate="email">
            <a:extLst>
              <a:ext uri="{BEBA8EAE-BF5A-486C-A8C5-ECC9F3942E4B}">
                <a14:imgProps xmlns:a14="http://schemas.microsoft.com/office/drawing/2010/main">
                  <a14:imgLayer r:embed="rId16">
                    <a14:imgEffect>
                      <a14:saturation sat="40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324601" y="982591"/>
            <a:ext cx="2819400" cy="4103759"/>
          </a:xfrm>
          <a:prstGeom prst="rect">
            <a:avLst/>
          </a:prstGeom>
        </p:spPr>
      </p:pic>
      <p:pic>
        <p:nvPicPr>
          <p:cNvPr id="2" name="图片 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43850" y="3105579"/>
            <a:ext cx="1770632" cy="1770632"/>
          </a:xfrm>
          <a:prstGeom prst="rect">
            <a:avLst/>
          </a:prstGeom>
        </p:spPr>
      </p:pic>
      <p:pic>
        <p:nvPicPr>
          <p:cNvPr id="31" name="图片 3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93075" y="4374156"/>
            <a:ext cx="988125" cy="575966"/>
          </a:xfrm>
          <a:prstGeom prst="rect">
            <a:avLst/>
          </a:prstGeom>
        </p:spPr>
      </p:pic>
      <p:sp>
        <p:nvSpPr>
          <p:cNvPr id="29" name="TextBox 48"/>
          <p:cNvSpPr txBox="1"/>
          <p:nvPr/>
        </p:nvSpPr>
        <p:spPr>
          <a:xfrm>
            <a:off x="1142999" y="1088707"/>
            <a:ext cx="2667000" cy="615553"/>
          </a:xfrm>
          <a:prstGeom prst="rect">
            <a:avLst/>
          </a:prstGeom>
          <a:noFill/>
        </p:spPr>
        <p:txBody>
          <a:bodyPr wrap="square" lIns="0" tIns="0" rIns="0" bIns="0" rtlCol="0">
            <a:spAutoFit/>
          </a:bodyPr>
          <a:lstStyle/>
          <a:p>
            <a:pPr defTabSz="685800"/>
            <a:r>
              <a:rPr lang="zh-CN" altLang="en-US" sz="4000" spc="600" dirty="0">
                <a:solidFill>
                  <a:schemeClr val="accent1"/>
                </a:solidFill>
                <a:latin typeface="+mn-ea"/>
                <a:cs typeface="+mn-ea"/>
                <a:sym typeface="+mn-lt"/>
              </a:rPr>
              <a:t>第三部分</a:t>
            </a:r>
            <a:endParaRPr lang="en-US" altLang="zh-CN" sz="4000" spc="600" dirty="0">
              <a:solidFill>
                <a:schemeClr val="accent1"/>
              </a:solidFill>
              <a:latin typeface="+mn-ea"/>
              <a:cs typeface="+mn-ea"/>
              <a:sym typeface="+mn-lt"/>
            </a:endParaRPr>
          </a:p>
        </p:txBody>
      </p:sp>
      <p:pic>
        <p:nvPicPr>
          <p:cNvPr id="3" name="图片 2">
            <a:extLst>
              <a:ext uri="{FF2B5EF4-FFF2-40B4-BE49-F238E27FC236}">
                <a16:creationId xmlns:a16="http://schemas.microsoft.com/office/drawing/2014/main" id="{6E5B9D22-DF01-40A8-8E8C-05FC4E972424}"/>
              </a:ext>
            </a:extLst>
          </p:cNvPr>
          <p:cNvPicPr>
            <a:picLocks noChangeAspect="1"/>
          </p:cNvPicPr>
          <p:nvPr/>
        </p:nvPicPr>
        <p:blipFill>
          <a:blip r:embed="rId19"/>
          <a:stretch>
            <a:fillRect/>
          </a:stretch>
        </p:blipFill>
        <p:spPr>
          <a:xfrm>
            <a:off x="1066800" y="2612707"/>
            <a:ext cx="5486876" cy="506012"/>
          </a:xfrm>
          <a:prstGeom prst="rect">
            <a:avLst/>
          </a:prstGeom>
        </p:spPr>
      </p:pic>
      <p:pic>
        <p:nvPicPr>
          <p:cNvPr id="5" name="图片 4">
            <a:extLst>
              <a:ext uri="{FF2B5EF4-FFF2-40B4-BE49-F238E27FC236}">
                <a16:creationId xmlns:a16="http://schemas.microsoft.com/office/drawing/2014/main" id="{086031BC-FB65-4D6E-A261-0E6D2328FD8B}"/>
              </a:ext>
            </a:extLst>
          </p:cNvPr>
          <p:cNvPicPr>
            <a:picLocks noChangeAspect="1"/>
          </p:cNvPicPr>
          <p:nvPr/>
        </p:nvPicPr>
        <p:blipFill>
          <a:blip r:embed="rId20"/>
          <a:stretch>
            <a:fillRect/>
          </a:stretch>
        </p:blipFill>
        <p:spPr>
          <a:xfrm>
            <a:off x="1142998" y="1861277"/>
            <a:ext cx="5968501" cy="1231499"/>
          </a:xfrm>
          <a:prstGeom prst="rect">
            <a:avLst/>
          </a:prstGeom>
        </p:spPr>
      </p:pic>
    </p:spTree>
    <p:extLst>
      <p:ext uri="{BB962C8B-B14F-4D97-AF65-F5344CB8AC3E}">
        <p14:creationId xmlns:p14="http://schemas.microsoft.com/office/powerpoint/2010/main" val="2315014692"/>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1+#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93720519-CB93-A2BC-7568-4C4BC9375300}"/>
              </a:ext>
            </a:extLst>
          </p:cNvPr>
          <p:cNvSpPr txBox="1"/>
          <p:nvPr/>
        </p:nvSpPr>
        <p:spPr>
          <a:xfrm>
            <a:off x="1270000" y="127000"/>
            <a:ext cx="5080000" cy="123111"/>
          </a:xfrm>
          <a:prstGeom prst="rect">
            <a:avLst/>
          </a:prstGeom>
          <a:noFill/>
        </p:spPr>
        <p:txBody>
          <a:bodyPr vert="horz" rtlCol="0">
            <a:spAutoFit/>
          </a:bodyPr>
          <a:lstStyle/>
          <a:p>
            <a:r>
              <a:rPr lang="zh-CN" altLang="en-US" sz="200"/>
              <a:t>楼板钢筋为确保钢筋间距符合设计要求，板钢筋采用工字形马凳铁做支撑，根据开间在下层长向钢筋和压型钢板间南北通长布置，为控制好上层钢筋的间距。</a:t>
            </a:r>
          </a:p>
        </p:txBody>
      </p:sp>
      <p:sp>
        <p:nvSpPr>
          <p:cNvPr id="6" name="文本框 5">
            <a:extLst>
              <a:ext uri="{FF2B5EF4-FFF2-40B4-BE49-F238E27FC236}">
                <a16:creationId xmlns:a16="http://schemas.microsoft.com/office/drawing/2014/main" id="{18FC72E5-765D-B385-F068-798CB40F5F3B}"/>
              </a:ext>
            </a:extLst>
          </p:cNvPr>
          <p:cNvSpPr txBox="1"/>
          <p:nvPr/>
        </p:nvSpPr>
        <p:spPr>
          <a:xfrm>
            <a:off x="1270000" y="63500"/>
            <a:ext cx="5080000" cy="123111"/>
          </a:xfrm>
          <a:prstGeom prst="rect">
            <a:avLst/>
          </a:prstGeom>
          <a:noFill/>
        </p:spPr>
        <p:txBody>
          <a:bodyPr vert="horz" rtlCol="0">
            <a:spAutoFit/>
          </a:bodyPr>
          <a:lstStyle/>
          <a:p>
            <a:r>
              <a:rPr lang="zh-CN" altLang="en-US" sz="200"/>
              <a:t>三、施工区段及施工工艺流程划分</a:t>
            </a:r>
          </a:p>
        </p:txBody>
      </p:sp>
      <p:pic>
        <p:nvPicPr>
          <p:cNvPr id="3" name="图片 2">
            <a:extLst>
              <a:ext uri="{FF2B5EF4-FFF2-40B4-BE49-F238E27FC236}">
                <a16:creationId xmlns:a16="http://schemas.microsoft.com/office/drawing/2014/main" id="{20B2DC2F-060E-43CF-918C-DBBB9102BE9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菱形 15">
            <a:extLst>
              <a:ext uri="{FF2B5EF4-FFF2-40B4-BE49-F238E27FC236}">
                <a16:creationId xmlns:a16="http://schemas.microsoft.com/office/drawing/2014/main" id="{767932F7-DFA8-4C1B-8E3F-C2DCBD4E195E}"/>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7" name="矩形 16">
            <a:extLst>
              <a:ext uri="{FF2B5EF4-FFF2-40B4-BE49-F238E27FC236}">
                <a16:creationId xmlns:a16="http://schemas.microsoft.com/office/drawing/2014/main" id="{92CF77DD-99DE-4084-BEE5-5BB483BCEF10}"/>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a:extLst>
              <a:ext uri="{FF2B5EF4-FFF2-40B4-BE49-F238E27FC236}">
                <a16:creationId xmlns:a16="http://schemas.microsoft.com/office/drawing/2014/main" id="{FCFAB1BC-63C2-4611-951E-C158D60F318C}"/>
              </a:ext>
            </a:extLst>
          </p:cNvPr>
          <p:cNvPicPr>
            <a:picLocks noChangeAspect="1"/>
          </p:cNvPicPr>
          <p:nvPr/>
        </p:nvPicPr>
        <p:blipFill>
          <a:blip r:embed="rId3"/>
          <a:stretch>
            <a:fillRect/>
          </a:stretch>
        </p:blipFill>
        <p:spPr>
          <a:xfrm>
            <a:off x="762000" y="3028950"/>
            <a:ext cx="7559695" cy="1579001"/>
          </a:xfrm>
          <a:prstGeom prst="rect">
            <a:avLst/>
          </a:prstGeom>
        </p:spPr>
      </p:pic>
      <p:pic>
        <p:nvPicPr>
          <p:cNvPr id="4" name="图片 3">
            <a:extLst>
              <a:ext uri="{FF2B5EF4-FFF2-40B4-BE49-F238E27FC236}">
                <a16:creationId xmlns:a16="http://schemas.microsoft.com/office/drawing/2014/main" id="{19A846F7-19A7-4615-85E6-C228C22253E1}"/>
              </a:ext>
            </a:extLst>
          </p:cNvPr>
          <p:cNvPicPr>
            <a:picLocks noChangeAspect="1"/>
          </p:cNvPicPr>
          <p:nvPr/>
        </p:nvPicPr>
        <p:blipFill>
          <a:blip r:embed="rId4"/>
          <a:stretch>
            <a:fillRect/>
          </a:stretch>
        </p:blipFill>
        <p:spPr>
          <a:xfrm>
            <a:off x="762000" y="1352551"/>
            <a:ext cx="7559695" cy="1548518"/>
          </a:xfrm>
          <a:prstGeom prst="rect">
            <a:avLst/>
          </a:prstGeom>
        </p:spPr>
      </p:pic>
      <p:pic>
        <p:nvPicPr>
          <p:cNvPr id="5" name="图片 4">
            <a:extLst>
              <a:ext uri="{FF2B5EF4-FFF2-40B4-BE49-F238E27FC236}">
                <a16:creationId xmlns:a16="http://schemas.microsoft.com/office/drawing/2014/main" id="{BE289ABF-7705-41F3-9486-06275A1D59EE}"/>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625621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6E83B19-4CE1-108D-7784-83EE1561AD54}"/>
              </a:ext>
            </a:extLst>
          </p:cNvPr>
          <p:cNvSpPr txBox="1"/>
          <p:nvPr/>
        </p:nvSpPr>
        <p:spPr>
          <a:xfrm>
            <a:off x="1270000" y="127000"/>
            <a:ext cx="5080000" cy="123111"/>
          </a:xfrm>
          <a:prstGeom prst="rect">
            <a:avLst/>
          </a:prstGeom>
          <a:noFill/>
        </p:spPr>
        <p:txBody>
          <a:bodyPr vert="horz" rtlCol="0">
            <a:spAutoFit/>
          </a:bodyPr>
          <a:lstStyle/>
          <a:p>
            <a:r>
              <a:rPr lang="en-US" altLang="zh-CN" sz="200"/>
              <a:t>c.</a:t>
            </a:r>
            <a:r>
              <a:rPr lang="zh-CN" altLang="en-US" sz="200"/>
              <a:t>钢连接件表面镀锌层是否完好。</a:t>
            </a:r>
          </a:p>
        </p:txBody>
      </p:sp>
      <p:sp>
        <p:nvSpPr>
          <p:cNvPr id="2" name="文本框 1">
            <a:extLst>
              <a:ext uri="{FF2B5EF4-FFF2-40B4-BE49-F238E27FC236}">
                <a16:creationId xmlns:a16="http://schemas.microsoft.com/office/drawing/2014/main" id="{222D6E0E-2454-4152-97AA-1A6A8B94C0B8}"/>
              </a:ext>
            </a:extLst>
          </p:cNvPr>
          <p:cNvSpPr txBox="1"/>
          <p:nvPr/>
        </p:nvSpPr>
        <p:spPr>
          <a:xfrm>
            <a:off x="1270000" y="63500"/>
            <a:ext cx="5080000" cy="123111"/>
          </a:xfrm>
          <a:prstGeom prst="rect">
            <a:avLst/>
          </a:prstGeom>
          <a:noFill/>
        </p:spPr>
        <p:txBody>
          <a:bodyPr vert="horz" rtlCol="0">
            <a:spAutoFit/>
          </a:bodyPr>
          <a:lstStyle/>
          <a:p>
            <a:r>
              <a:rPr lang="zh-CN" altLang="en-US" sz="200"/>
              <a:t>半成品及成品的包装、运输、装卸、搬运及使用的运输工具</a:t>
            </a:r>
          </a:p>
        </p:txBody>
      </p:sp>
      <p:pic>
        <p:nvPicPr>
          <p:cNvPr id="5" name="图片 4">
            <a:extLst>
              <a:ext uri="{FF2B5EF4-FFF2-40B4-BE49-F238E27FC236}">
                <a16:creationId xmlns:a16="http://schemas.microsoft.com/office/drawing/2014/main" id="{4EC53D13-1D54-40CB-8698-8840142035C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菱形 8">
            <a:extLst>
              <a:ext uri="{FF2B5EF4-FFF2-40B4-BE49-F238E27FC236}">
                <a16:creationId xmlns:a16="http://schemas.microsoft.com/office/drawing/2014/main" id="{494EC56D-7E00-41F1-8F8E-8C7C122610D4}"/>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矩形 9">
            <a:extLst>
              <a:ext uri="{FF2B5EF4-FFF2-40B4-BE49-F238E27FC236}">
                <a16:creationId xmlns:a16="http://schemas.microsoft.com/office/drawing/2014/main" id="{592656D8-AD1F-4BD5-BEA5-2E193C33C138}"/>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F43460E7-DD41-4DC8-B7BE-BA68A4A2E158}"/>
              </a:ext>
            </a:extLst>
          </p:cNvPr>
          <p:cNvSpPr/>
          <p:nvPr/>
        </p:nvSpPr>
        <p:spPr>
          <a:xfrm>
            <a:off x="990600" y="1724120"/>
            <a:ext cx="6975566" cy="2581600"/>
          </a:xfrm>
          <a:prstGeom prst="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8" name="图片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6212" y="1428750"/>
            <a:ext cx="3182388" cy="3176291"/>
          </a:xfrm>
          <a:prstGeom prst="rect">
            <a:avLst/>
          </a:prstGeom>
        </p:spPr>
      </p:pic>
      <p:pic>
        <p:nvPicPr>
          <p:cNvPr id="4" name="图片 3">
            <a:extLst>
              <a:ext uri="{FF2B5EF4-FFF2-40B4-BE49-F238E27FC236}">
                <a16:creationId xmlns:a16="http://schemas.microsoft.com/office/drawing/2014/main" id="{87FDB0FF-223F-49CE-A1BB-344EFA2212C1}"/>
              </a:ext>
            </a:extLst>
          </p:cNvPr>
          <p:cNvPicPr>
            <a:picLocks noChangeAspect="1"/>
          </p:cNvPicPr>
          <p:nvPr/>
        </p:nvPicPr>
        <p:blipFill>
          <a:blip r:embed="rId4"/>
          <a:stretch>
            <a:fillRect/>
          </a:stretch>
        </p:blipFill>
        <p:spPr>
          <a:xfrm>
            <a:off x="1440180" y="1605870"/>
            <a:ext cx="2975106" cy="402371"/>
          </a:xfrm>
          <a:prstGeom prst="rect">
            <a:avLst/>
          </a:prstGeom>
        </p:spPr>
      </p:pic>
      <p:pic>
        <p:nvPicPr>
          <p:cNvPr id="11" name="图片 10">
            <a:extLst>
              <a:ext uri="{FF2B5EF4-FFF2-40B4-BE49-F238E27FC236}">
                <a16:creationId xmlns:a16="http://schemas.microsoft.com/office/drawing/2014/main" id="{4AFDCA1F-1FEB-4059-9C9D-5134F783F2B8}"/>
              </a:ext>
            </a:extLst>
          </p:cNvPr>
          <p:cNvPicPr>
            <a:picLocks noChangeAspect="1"/>
          </p:cNvPicPr>
          <p:nvPr/>
        </p:nvPicPr>
        <p:blipFill>
          <a:blip r:embed="rId5"/>
          <a:stretch>
            <a:fillRect/>
          </a:stretch>
        </p:blipFill>
        <p:spPr>
          <a:xfrm>
            <a:off x="1447800" y="2223522"/>
            <a:ext cx="3340898" cy="1335140"/>
          </a:xfrm>
          <a:prstGeom prst="rect">
            <a:avLst/>
          </a:prstGeom>
        </p:spPr>
      </p:pic>
      <p:pic>
        <p:nvPicPr>
          <p:cNvPr id="12" name="图片 11">
            <a:extLst>
              <a:ext uri="{FF2B5EF4-FFF2-40B4-BE49-F238E27FC236}">
                <a16:creationId xmlns:a16="http://schemas.microsoft.com/office/drawing/2014/main" id="{84AE2D9F-5D45-4792-AF3D-D4661DFD7330}"/>
              </a:ext>
            </a:extLst>
          </p:cNvPr>
          <p:cNvPicPr>
            <a:picLocks noChangeAspect="1"/>
          </p:cNvPicPr>
          <p:nvPr/>
        </p:nvPicPr>
        <p:blipFill>
          <a:blip r:embed="rId6"/>
          <a:stretch>
            <a:fillRect/>
          </a:stretch>
        </p:blipFill>
        <p:spPr>
          <a:xfrm>
            <a:off x="378735" y="438150"/>
            <a:ext cx="2060627" cy="432854"/>
          </a:xfrm>
          <a:prstGeom prst="rect">
            <a:avLst/>
          </a:prstGeom>
        </p:spPr>
      </p:pic>
    </p:spTree>
    <p:extLst>
      <p:ext uri="{BB962C8B-B14F-4D97-AF65-F5344CB8AC3E}">
        <p14:creationId xmlns:p14="http://schemas.microsoft.com/office/powerpoint/2010/main" val="826540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629A31A-619F-E534-BCB6-805D416BF531}"/>
              </a:ext>
            </a:extLst>
          </p:cNvPr>
          <p:cNvSpPr txBox="1"/>
          <p:nvPr/>
        </p:nvSpPr>
        <p:spPr>
          <a:xfrm>
            <a:off x="1270000" y="127000"/>
            <a:ext cx="5080000" cy="123111"/>
          </a:xfrm>
          <a:prstGeom prst="rect">
            <a:avLst/>
          </a:prstGeom>
          <a:noFill/>
        </p:spPr>
        <p:txBody>
          <a:bodyPr vert="horz" rtlCol="0">
            <a:spAutoFit/>
          </a:bodyPr>
          <a:lstStyle/>
          <a:p>
            <a:r>
              <a:rPr lang="zh-CN" altLang="en-US" sz="200"/>
              <a:t>（</a:t>
            </a:r>
            <a:r>
              <a:rPr lang="en-US" altLang="zh-CN" sz="200"/>
              <a:t>8</a:t>
            </a:r>
            <a:r>
              <a:rPr lang="zh-CN" altLang="en-US" sz="200"/>
              <a:t>）使用钢丝绳的机械，在运转中严禁用手套或其他物件接触钢丝绳，用钢丝绳拖、拉机械或重物时，人员远离钢丝绳。</a:t>
            </a:r>
          </a:p>
        </p:txBody>
      </p:sp>
      <p:sp>
        <p:nvSpPr>
          <p:cNvPr id="2" name="文本框 1">
            <a:extLst>
              <a:ext uri="{FF2B5EF4-FFF2-40B4-BE49-F238E27FC236}">
                <a16:creationId xmlns:a16="http://schemas.microsoft.com/office/drawing/2014/main" id="{1EE13CE2-8153-574C-A0E2-FC31C1B25141}"/>
              </a:ext>
            </a:extLst>
          </p:cNvPr>
          <p:cNvSpPr txBox="1"/>
          <p:nvPr/>
        </p:nvSpPr>
        <p:spPr>
          <a:xfrm>
            <a:off x="1270000" y="63500"/>
            <a:ext cx="5080000" cy="123111"/>
          </a:xfrm>
          <a:prstGeom prst="rect">
            <a:avLst/>
          </a:prstGeom>
          <a:noFill/>
        </p:spPr>
        <p:txBody>
          <a:bodyPr vert="horz" rtlCol="0">
            <a:spAutoFit/>
          </a:bodyPr>
          <a:lstStyle/>
          <a:p>
            <a:r>
              <a:rPr lang="zh-CN" altLang="en-US" sz="200"/>
              <a:t>锚 板： ≥ </a:t>
            </a:r>
            <a:r>
              <a:rPr lang="en-US" altLang="zh-CN" sz="200"/>
              <a:t>8mm </a:t>
            </a:r>
            <a:r>
              <a:rPr lang="zh-CN" altLang="en-US" sz="200"/>
              <a:t>厚镀锌钢板。</a:t>
            </a:r>
          </a:p>
        </p:txBody>
      </p:sp>
      <p:pic>
        <p:nvPicPr>
          <p:cNvPr id="10" name="图片 9">
            <a:extLst>
              <a:ext uri="{FF2B5EF4-FFF2-40B4-BE49-F238E27FC236}">
                <a16:creationId xmlns:a16="http://schemas.microsoft.com/office/drawing/2014/main" id="{DF13FF87-9C16-4E6D-AF8B-2D93BCB4975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菱形 7">
            <a:extLst>
              <a:ext uri="{FF2B5EF4-FFF2-40B4-BE49-F238E27FC236}">
                <a16:creationId xmlns:a16="http://schemas.microsoft.com/office/drawing/2014/main" id="{2A60B2EA-E955-4615-AF21-ED3D2B5ED009}"/>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9" name="矩形 8">
            <a:extLst>
              <a:ext uri="{FF2B5EF4-FFF2-40B4-BE49-F238E27FC236}">
                <a16:creationId xmlns:a16="http://schemas.microsoft.com/office/drawing/2014/main" id="{EB2CC72B-87E0-4CE9-87EB-BFDFC1B8EC1B}"/>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22591884-F2EC-4DED-9FC8-0E8C4E17B525}"/>
              </a:ext>
            </a:extLst>
          </p:cNvPr>
          <p:cNvPicPr>
            <a:picLocks noChangeAspect="1"/>
          </p:cNvPicPr>
          <p:nvPr/>
        </p:nvPicPr>
        <p:blipFill>
          <a:blip r:embed="rId3"/>
          <a:stretch>
            <a:fillRect/>
          </a:stretch>
        </p:blipFill>
        <p:spPr>
          <a:xfrm>
            <a:off x="990600" y="1581150"/>
            <a:ext cx="3286029" cy="402371"/>
          </a:xfrm>
          <a:prstGeom prst="rect">
            <a:avLst/>
          </a:prstGeom>
        </p:spPr>
      </p:pic>
      <p:pic>
        <p:nvPicPr>
          <p:cNvPr id="11" name="图片 10">
            <a:extLst>
              <a:ext uri="{FF2B5EF4-FFF2-40B4-BE49-F238E27FC236}">
                <a16:creationId xmlns:a16="http://schemas.microsoft.com/office/drawing/2014/main" id="{3D52DCC5-74F1-4282-A4F0-DD9123BDBB0E}"/>
              </a:ext>
            </a:extLst>
          </p:cNvPr>
          <p:cNvPicPr>
            <a:picLocks noChangeAspect="1"/>
          </p:cNvPicPr>
          <p:nvPr/>
        </p:nvPicPr>
        <p:blipFill>
          <a:blip r:embed="rId4"/>
          <a:stretch>
            <a:fillRect/>
          </a:stretch>
        </p:blipFill>
        <p:spPr>
          <a:xfrm>
            <a:off x="990600" y="1887926"/>
            <a:ext cx="7096359" cy="2450804"/>
          </a:xfrm>
          <a:prstGeom prst="rect">
            <a:avLst/>
          </a:prstGeom>
        </p:spPr>
      </p:pic>
      <p:pic>
        <p:nvPicPr>
          <p:cNvPr id="12" name="图片 11">
            <a:extLst>
              <a:ext uri="{FF2B5EF4-FFF2-40B4-BE49-F238E27FC236}">
                <a16:creationId xmlns:a16="http://schemas.microsoft.com/office/drawing/2014/main" id="{BABB30F5-07E8-4B33-A8DC-AA02D9383E05}"/>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104146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49B219A-4D54-9F5E-A128-EBECDEA09873}"/>
              </a:ext>
            </a:extLst>
          </p:cNvPr>
          <p:cNvSpPr txBox="1"/>
          <p:nvPr/>
        </p:nvSpPr>
        <p:spPr>
          <a:xfrm>
            <a:off x="1270000" y="127000"/>
            <a:ext cx="5080000" cy="123111"/>
          </a:xfrm>
          <a:prstGeom prst="rect">
            <a:avLst/>
          </a:prstGeom>
          <a:noFill/>
        </p:spPr>
        <p:txBody>
          <a:bodyPr vert="horz" rtlCol="0">
            <a:spAutoFit/>
          </a:bodyPr>
          <a:lstStyle/>
          <a:p>
            <a:r>
              <a:rPr lang="en-US" altLang="zh-CN" sz="200"/>
              <a:t>2</a:t>
            </a:r>
            <a:r>
              <a:rPr lang="zh-CN" altLang="en-US" sz="200"/>
              <a:t>）、经常保持施工现场的整洁有序，施工完后必须做到</a:t>
            </a:r>
            <a:r>
              <a:rPr lang="en-US" altLang="zh-CN" sz="200"/>
              <a:t>"</a:t>
            </a:r>
            <a:r>
              <a:rPr lang="zh-CN" altLang="en-US" sz="200"/>
              <a:t>三清</a:t>
            </a:r>
            <a:r>
              <a:rPr lang="en-US" altLang="zh-CN" sz="200"/>
              <a:t>"</a:t>
            </a:r>
            <a:r>
              <a:rPr lang="zh-CN" altLang="en-US" sz="200"/>
              <a:t>工作，即：清扫施工场地，清查施工设备，清理施工剩余材料。</a:t>
            </a:r>
          </a:p>
        </p:txBody>
      </p:sp>
      <p:sp>
        <p:nvSpPr>
          <p:cNvPr id="2" name="文本框 1">
            <a:extLst>
              <a:ext uri="{FF2B5EF4-FFF2-40B4-BE49-F238E27FC236}">
                <a16:creationId xmlns:a16="http://schemas.microsoft.com/office/drawing/2014/main" id="{4BE910D8-09C2-8DED-B618-8C034632D0BD}"/>
              </a:ext>
            </a:extLst>
          </p:cNvPr>
          <p:cNvSpPr txBox="1"/>
          <p:nvPr/>
        </p:nvSpPr>
        <p:spPr>
          <a:xfrm>
            <a:off x="1270000" y="63500"/>
            <a:ext cx="5080000" cy="123111"/>
          </a:xfrm>
          <a:prstGeom prst="rect">
            <a:avLst/>
          </a:prstGeom>
          <a:noFill/>
        </p:spPr>
        <p:txBody>
          <a:bodyPr vert="horz" rtlCol="0">
            <a:spAutoFit/>
          </a:bodyPr>
          <a:lstStyle/>
          <a:p>
            <a:r>
              <a:rPr lang="zh-CN" altLang="en-US" sz="200"/>
              <a:t>报告内容包括：发生事故的时间、地点、联系电话、报告人、伤亡人数等简要情况。</a:t>
            </a:r>
          </a:p>
        </p:txBody>
      </p:sp>
      <p:pic>
        <p:nvPicPr>
          <p:cNvPr id="10" name="图片 9">
            <a:extLst>
              <a:ext uri="{FF2B5EF4-FFF2-40B4-BE49-F238E27FC236}">
                <a16:creationId xmlns:a16="http://schemas.microsoft.com/office/drawing/2014/main" id="{5A1F916A-C274-48AE-9E67-CF89A64D23A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菱形 7">
            <a:extLst>
              <a:ext uri="{FF2B5EF4-FFF2-40B4-BE49-F238E27FC236}">
                <a16:creationId xmlns:a16="http://schemas.microsoft.com/office/drawing/2014/main" id="{6C69D7C8-C3A4-4BAB-97F4-CD1968923349}"/>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9" name="矩形 8">
            <a:extLst>
              <a:ext uri="{FF2B5EF4-FFF2-40B4-BE49-F238E27FC236}">
                <a16:creationId xmlns:a16="http://schemas.microsoft.com/office/drawing/2014/main" id="{F0EAC321-364F-46ED-A02F-17891E192A2A}"/>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1EC43445-9718-4F18-9788-F69D0553BF90}"/>
              </a:ext>
            </a:extLst>
          </p:cNvPr>
          <p:cNvPicPr>
            <a:picLocks noChangeAspect="1"/>
          </p:cNvPicPr>
          <p:nvPr/>
        </p:nvPicPr>
        <p:blipFill>
          <a:blip r:embed="rId3"/>
          <a:stretch>
            <a:fillRect/>
          </a:stretch>
        </p:blipFill>
        <p:spPr>
          <a:xfrm>
            <a:off x="1143000" y="1581150"/>
            <a:ext cx="4858933" cy="402371"/>
          </a:xfrm>
          <a:prstGeom prst="rect">
            <a:avLst/>
          </a:prstGeom>
        </p:spPr>
      </p:pic>
      <p:pic>
        <p:nvPicPr>
          <p:cNvPr id="11" name="图片 10">
            <a:extLst>
              <a:ext uri="{FF2B5EF4-FFF2-40B4-BE49-F238E27FC236}">
                <a16:creationId xmlns:a16="http://schemas.microsoft.com/office/drawing/2014/main" id="{5C4F5BB3-5A78-49C3-B92D-4B218263D7E4}"/>
              </a:ext>
            </a:extLst>
          </p:cNvPr>
          <p:cNvPicPr>
            <a:picLocks noChangeAspect="1"/>
          </p:cNvPicPr>
          <p:nvPr/>
        </p:nvPicPr>
        <p:blipFill>
          <a:blip r:embed="rId4"/>
          <a:stretch>
            <a:fillRect/>
          </a:stretch>
        </p:blipFill>
        <p:spPr>
          <a:xfrm>
            <a:off x="1143000" y="1904315"/>
            <a:ext cx="6986622" cy="2450804"/>
          </a:xfrm>
          <a:prstGeom prst="rect">
            <a:avLst/>
          </a:prstGeom>
        </p:spPr>
      </p:pic>
      <p:pic>
        <p:nvPicPr>
          <p:cNvPr id="12" name="图片 11">
            <a:extLst>
              <a:ext uri="{FF2B5EF4-FFF2-40B4-BE49-F238E27FC236}">
                <a16:creationId xmlns:a16="http://schemas.microsoft.com/office/drawing/2014/main" id="{5FDD0E8C-CED5-455D-B413-ED228FCE6442}"/>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37981064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F7A990B-3007-2697-2657-7AEAF8C07403}"/>
              </a:ext>
            </a:extLst>
          </p:cNvPr>
          <p:cNvSpPr txBox="1"/>
          <p:nvPr/>
        </p:nvSpPr>
        <p:spPr>
          <a:xfrm>
            <a:off x="1270000" y="127000"/>
            <a:ext cx="5080000" cy="123111"/>
          </a:xfrm>
          <a:prstGeom prst="rect">
            <a:avLst/>
          </a:prstGeom>
          <a:noFill/>
        </p:spPr>
        <p:txBody>
          <a:bodyPr vert="horz" rtlCol="0">
            <a:spAutoFit/>
          </a:bodyPr>
          <a:lstStyle/>
          <a:p>
            <a:r>
              <a:rPr lang="en-US" altLang="zh-CN" sz="200"/>
              <a:t>h</a:t>
            </a:r>
            <a:r>
              <a:rPr lang="zh-CN" altLang="en-US" sz="200"/>
              <a:t>、所有直接对焊焊缝外表面用砂轮打平光整，打磨方向延钢材轴方向。</a:t>
            </a:r>
          </a:p>
        </p:txBody>
      </p:sp>
      <p:sp>
        <p:nvSpPr>
          <p:cNvPr id="2" name="文本框 1">
            <a:extLst>
              <a:ext uri="{FF2B5EF4-FFF2-40B4-BE49-F238E27FC236}">
                <a16:creationId xmlns:a16="http://schemas.microsoft.com/office/drawing/2014/main" id="{A96E6EC3-762D-FE81-FE79-82595B408DA6}"/>
              </a:ext>
            </a:extLst>
          </p:cNvPr>
          <p:cNvSpPr txBox="1"/>
          <p:nvPr/>
        </p:nvSpPr>
        <p:spPr>
          <a:xfrm>
            <a:off x="1270000" y="63500"/>
            <a:ext cx="5080000" cy="123111"/>
          </a:xfrm>
          <a:prstGeom prst="rect">
            <a:avLst/>
          </a:prstGeom>
          <a:noFill/>
        </p:spPr>
        <p:txBody>
          <a:bodyPr vert="horz" rtlCol="0">
            <a:spAutoFit/>
          </a:bodyPr>
          <a:lstStyle/>
          <a:p>
            <a:r>
              <a:rPr lang="zh-CN" altLang="en-US" sz="200"/>
              <a:t>枕木的断面尺寸一般宽</a:t>
            </a:r>
            <a:r>
              <a:rPr lang="en-US" altLang="zh-CN" sz="200"/>
              <a:t>200-300mm</a:t>
            </a:r>
            <a:r>
              <a:rPr lang="zh-CN" altLang="en-US" sz="200"/>
              <a:t>，间距一般在</a:t>
            </a:r>
            <a:r>
              <a:rPr lang="en-US" altLang="zh-CN" sz="200"/>
              <a:t>600-800mm</a:t>
            </a:r>
            <a:r>
              <a:rPr lang="zh-CN" altLang="en-US" sz="200"/>
              <a:t>左右。</a:t>
            </a:r>
          </a:p>
        </p:txBody>
      </p:sp>
      <p:pic>
        <p:nvPicPr>
          <p:cNvPr id="16" name="图片 15">
            <a:extLst>
              <a:ext uri="{FF2B5EF4-FFF2-40B4-BE49-F238E27FC236}">
                <a16:creationId xmlns:a16="http://schemas.microsoft.com/office/drawing/2014/main" id="{CE0EDB64-F984-40DC-91D5-DD7A0647164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4" name="菱形 13">
            <a:extLst>
              <a:ext uri="{FF2B5EF4-FFF2-40B4-BE49-F238E27FC236}">
                <a16:creationId xmlns:a16="http://schemas.microsoft.com/office/drawing/2014/main" id="{26C26EE8-15F6-4AB6-B8E6-65AC24BD1CA7}"/>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5" name="矩形 14">
            <a:extLst>
              <a:ext uri="{FF2B5EF4-FFF2-40B4-BE49-F238E27FC236}">
                <a16:creationId xmlns:a16="http://schemas.microsoft.com/office/drawing/2014/main" id="{856236F2-4C67-49CF-8BC4-5E80A8D6AFE8}"/>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95C11D96-0BDF-4B4B-9730-3E6373C41CAE}"/>
              </a:ext>
            </a:extLst>
          </p:cNvPr>
          <p:cNvPicPr>
            <a:picLocks noChangeAspect="1"/>
          </p:cNvPicPr>
          <p:nvPr/>
        </p:nvPicPr>
        <p:blipFill>
          <a:blip r:embed="rId3"/>
          <a:stretch>
            <a:fillRect/>
          </a:stretch>
        </p:blipFill>
        <p:spPr>
          <a:xfrm>
            <a:off x="838200" y="3028949"/>
            <a:ext cx="7401185" cy="1158340"/>
          </a:xfrm>
          <a:prstGeom prst="rect">
            <a:avLst/>
          </a:prstGeom>
        </p:spPr>
      </p:pic>
      <p:pic>
        <p:nvPicPr>
          <p:cNvPr id="17" name="图片 16">
            <a:extLst>
              <a:ext uri="{FF2B5EF4-FFF2-40B4-BE49-F238E27FC236}">
                <a16:creationId xmlns:a16="http://schemas.microsoft.com/office/drawing/2014/main" id="{1A929E87-68EE-413D-9478-DA71C21B75A3}"/>
              </a:ext>
            </a:extLst>
          </p:cNvPr>
          <p:cNvPicPr>
            <a:picLocks noChangeAspect="1"/>
          </p:cNvPicPr>
          <p:nvPr/>
        </p:nvPicPr>
        <p:blipFill>
          <a:blip r:embed="rId4"/>
          <a:stretch>
            <a:fillRect/>
          </a:stretch>
        </p:blipFill>
        <p:spPr>
          <a:xfrm>
            <a:off x="838200" y="1428749"/>
            <a:ext cx="7401185" cy="1164437"/>
          </a:xfrm>
          <a:prstGeom prst="rect">
            <a:avLst/>
          </a:prstGeom>
        </p:spPr>
      </p:pic>
      <p:pic>
        <p:nvPicPr>
          <p:cNvPr id="18" name="图片 17">
            <a:extLst>
              <a:ext uri="{FF2B5EF4-FFF2-40B4-BE49-F238E27FC236}">
                <a16:creationId xmlns:a16="http://schemas.microsoft.com/office/drawing/2014/main" id="{ED701D75-E226-431E-8BFB-F7A7A3C99CC2}"/>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286532981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91737ECE-8148-212A-1D7C-4027DE270EAE}"/>
              </a:ext>
            </a:extLst>
          </p:cNvPr>
          <p:cNvSpPr txBox="1"/>
          <p:nvPr/>
        </p:nvSpPr>
        <p:spPr>
          <a:xfrm>
            <a:off x="1270000" y="127000"/>
            <a:ext cx="5080000" cy="123111"/>
          </a:xfrm>
          <a:prstGeom prst="rect">
            <a:avLst/>
          </a:prstGeom>
          <a:noFill/>
        </p:spPr>
        <p:txBody>
          <a:bodyPr vert="horz" rtlCol="0">
            <a:spAutoFit/>
          </a:bodyPr>
          <a:lstStyle/>
          <a:p>
            <a:r>
              <a:rPr lang="en-US" altLang="zh-CN" sz="200"/>
              <a:t>(</a:t>
            </a:r>
            <a:r>
              <a:rPr lang="zh-CN" altLang="en-US" sz="200"/>
              <a:t>十一</a:t>
            </a:r>
            <a:r>
              <a:rPr lang="en-US" altLang="zh-CN" sz="200"/>
              <a:t>) </a:t>
            </a:r>
            <a:r>
              <a:rPr lang="zh-CN" altLang="en-US" sz="200"/>
              <a:t>利用流动式起重机安装门式起重机的方案</a:t>
            </a:r>
          </a:p>
        </p:txBody>
      </p:sp>
      <p:sp>
        <p:nvSpPr>
          <p:cNvPr id="9" name="文本框 8">
            <a:extLst>
              <a:ext uri="{FF2B5EF4-FFF2-40B4-BE49-F238E27FC236}">
                <a16:creationId xmlns:a16="http://schemas.microsoft.com/office/drawing/2014/main" id="{B15DBBD7-0F34-AFBF-DA8B-55F6A8760211}"/>
              </a:ext>
            </a:extLst>
          </p:cNvPr>
          <p:cNvSpPr txBox="1"/>
          <p:nvPr/>
        </p:nvSpPr>
        <p:spPr>
          <a:xfrm>
            <a:off x="1270000" y="63500"/>
            <a:ext cx="5080000" cy="123111"/>
          </a:xfrm>
          <a:prstGeom prst="rect">
            <a:avLst/>
          </a:prstGeom>
          <a:noFill/>
        </p:spPr>
        <p:txBody>
          <a:bodyPr vert="horz" rtlCol="0">
            <a:spAutoFit/>
          </a:bodyPr>
          <a:lstStyle/>
          <a:p>
            <a:r>
              <a:rPr lang="zh-CN" altLang="en-US" sz="200"/>
              <a:t>加工生产班组，按照设计部门下发的加工工艺文件，深入了解工艺重点和难点，准备好必要的加工设备</a:t>
            </a:r>
            <a:r>
              <a:rPr lang="en-US" altLang="zh-CN" sz="200"/>
              <a:t>.</a:t>
            </a:r>
            <a:endParaRPr lang="zh-CN" altLang="en-US" sz="200"/>
          </a:p>
        </p:txBody>
      </p:sp>
      <p:pic>
        <p:nvPicPr>
          <p:cNvPr id="3" name="图片 2">
            <a:extLst>
              <a:ext uri="{FF2B5EF4-FFF2-40B4-BE49-F238E27FC236}">
                <a16:creationId xmlns:a16="http://schemas.microsoft.com/office/drawing/2014/main" id="{5CFEFD3D-E4CA-41FA-BF1A-A6A91714BD2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图片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1924242"/>
            <a:ext cx="2591025" cy="2591025"/>
          </a:xfrm>
          <a:prstGeom prst="rect">
            <a:avLst/>
          </a:prstGeom>
        </p:spPr>
      </p:pic>
      <p:grpSp>
        <p:nvGrpSpPr>
          <p:cNvPr id="21" name="组合 20"/>
          <p:cNvGrpSpPr/>
          <p:nvPr/>
        </p:nvGrpSpPr>
        <p:grpSpPr>
          <a:xfrm flipH="1">
            <a:off x="1943854" y="3339827"/>
            <a:ext cx="5752346" cy="1138485"/>
            <a:chOff x="1142999" y="3338265"/>
            <a:chExt cx="5752346" cy="1138485"/>
          </a:xfrm>
        </p:grpSpPr>
        <p:pic>
          <p:nvPicPr>
            <p:cNvPr id="22" name="图片 2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flipH="1">
              <a:off x="1142999" y="3338265"/>
              <a:ext cx="3657601" cy="1122336"/>
            </a:xfrm>
            <a:prstGeom prst="rect">
              <a:avLst/>
            </a:prstGeom>
          </p:spPr>
        </p:pic>
        <p:pic>
          <p:nvPicPr>
            <p:cNvPr id="23" name="图片 2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733801" y="3428325"/>
              <a:ext cx="3161544" cy="1048425"/>
            </a:xfrm>
            <a:prstGeom prst="rect">
              <a:avLst/>
            </a:prstGeom>
          </p:spPr>
        </p:pic>
      </p:grpSp>
      <p:pic>
        <p:nvPicPr>
          <p:cNvPr id="25" name="图片 2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3943350"/>
            <a:ext cx="9143244" cy="1200150"/>
          </a:xfrm>
          <a:prstGeom prst="rect">
            <a:avLst/>
          </a:prstGeom>
        </p:spPr>
      </p:pic>
      <p:pic>
        <p:nvPicPr>
          <p:cNvPr id="16" name="图片 15"/>
          <p:cNvPicPr>
            <a:picLocks noChangeAspect="1"/>
          </p:cNvPicPr>
          <p:nvPr/>
        </p:nvPicPr>
        <p:blipFill>
          <a:blip r:embed="rId8" cstate="email">
            <a:extLst>
              <a:ext uri="{BEBA8EAE-BF5A-486C-A8C5-ECC9F3942E4B}">
                <a14:imgProps xmlns:a14="http://schemas.microsoft.com/office/drawing/2010/main">
                  <a14:imgLayer r:embed="rId9">
                    <a14:imgEffect>
                      <a14:brightnessContrast contrast="40000"/>
                    </a14:imgEffect>
                  </a14:imgLayer>
                </a14:imgProps>
              </a:ext>
              <a:ext uri="{28A0092B-C50C-407E-A947-70E740481C1C}">
                <a14:useLocalDpi xmlns:a14="http://schemas.microsoft.com/office/drawing/2010/main"/>
              </a:ext>
            </a:extLst>
          </a:blip>
          <a:stretch>
            <a:fillRect/>
          </a:stretch>
        </p:blipFill>
        <p:spPr>
          <a:xfrm rot="5400000">
            <a:off x="7227397" y="217125"/>
            <a:ext cx="2133600" cy="1698094"/>
          </a:xfrm>
          <a:prstGeom prst="rect">
            <a:avLst/>
          </a:prstGeom>
        </p:spPr>
      </p:pic>
      <p:pic>
        <p:nvPicPr>
          <p:cNvPr id="29" name="图片 2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flipH="1">
            <a:off x="152400" y="3546367"/>
            <a:ext cx="2057400" cy="1371789"/>
          </a:xfrm>
          <a:prstGeom prst="rect">
            <a:avLst/>
          </a:prstGeom>
        </p:spPr>
      </p:pic>
      <p:pic>
        <p:nvPicPr>
          <p:cNvPr id="30" name="图片 29"/>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248400" y="4366302"/>
            <a:ext cx="946760" cy="551855"/>
          </a:xfrm>
          <a:prstGeom prst="rect">
            <a:avLst/>
          </a:prstGeom>
        </p:spPr>
      </p:pic>
      <p:pic>
        <p:nvPicPr>
          <p:cNvPr id="32" name="图片 31"/>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479115" y="4366302"/>
            <a:ext cx="616885" cy="359575"/>
          </a:xfrm>
          <a:prstGeom prst="rect">
            <a:avLst/>
          </a:prstGeom>
        </p:spPr>
      </p:pic>
      <p:pic>
        <p:nvPicPr>
          <p:cNvPr id="26" name="图片 25"/>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flipH="1">
            <a:off x="-756" y="4552223"/>
            <a:ext cx="9144000" cy="591276"/>
          </a:xfrm>
          <a:prstGeom prst="rect">
            <a:avLst/>
          </a:prstGeom>
        </p:spPr>
      </p:pic>
      <p:sp>
        <p:nvSpPr>
          <p:cNvPr id="36" name="矩形 35"/>
          <p:cNvSpPr/>
          <p:nvPr/>
        </p:nvSpPr>
        <p:spPr>
          <a:xfrm>
            <a:off x="1981200" y="895350"/>
            <a:ext cx="815608" cy="1418828"/>
          </a:xfrm>
          <a:prstGeom prst="rect">
            <a:avLst/>
          </a:prstGeom>
        </p:spPr>
        <p:txBody>
          <a:bodyPr vert="eaVert" wrap="square" lIns="68580" tIns="34290" rIns="68580" bIns="34290">
            <a:spAutoFit/>
          </a:bodyPr>
          <a:lstStyle/>
          <a:p>
            <a:pPr defTabSz="685800">
              <a:defRPr/>
            </a:pPr>
            <a:r>
              <a:rPr lang="zh-CN" altLang="en-US" sz="4400" b="1" spc="225" dirty="0">
                <a:solidFill>
                  <a:schemeClr val="accent1"/>
                </a:solidFill>
                <a:latin typeface="+mj-ea"/>
                <a:ea typeface="+mj-ea"/>
                <a:cs typeface="+mn-ea"/>
                <a:sym typeface="+mn-lt"/>
              </a:rPr>
              <a:t>目录</a:t>
            </a:r>
            <a:endParaRPr sz="4400" b="1" spc="225" dirty="0">
              <a:solidFill>
                <a:schemeClr val="accent1"/>
              </a:solidFill>
              <a:latin typeface="+mj-ea"/>
              <a:ea typeface="+mj-ea"/>
              <a:cs typeface="+mn-ea"/>
              <a:sym typeface="+mn-lt"/>
            </a:endParaRPr>
          </a:p>
        </p:txBody>
      </p:sp>
      <p:pic>
        <p:nvPicPr>
          <p:cNvPr id="8" name="图片 7"/>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flipH="1">
            <a:off x="6921796" y="2346372"/>
            <a:ext cx="2450804" cy="2450804"/>
          </a:xfrm>
          <a:prstGeom prst="rect">
            <a:avLst/>
          </a:prstGeom>
        </p:spPr>
      </p:pic>
      <p:pic>
        <p:nvPicPr>
          <p:cNvPr id="2" name="图片 1">
            <a:extLst>
              <a:ext uri="{FF2B5EF4-FFF2-40B4-BE49-F238E27FC236}">
                <a16:creationId xmlns:a16="http://schemas.microsoft.com/office/drawing/2014/main" id="{28F4E98E-D7B7-4C1F-A9CA-33F8FC19854D}"/>
              </a:ext>
            </a:extLst>
          </p:cNvPr>
          <p:cNvPicPr>
            <a:picLocks noChangeAspect="1"/>
          </p:cNvPicPr>
          <p:nvPr/>
        </p:nvPicPr>
        <p:blipFill>
          <a:blip r:embed="rId16"/>
          <a:stretch>
            <a:fillRect/>
          </a:stretch>
        </p:blipFill>
        <p:spPr>
          <a:xfrm>
            <a:off x="2667002" y="3164420"/>
            <a:ext cx="4200508" cy="445047"/>
          </a:xfrm>
          <a:prstGeom prst="rect">
            <a:avLst/>
          </a:prstGeom>
        </p:spPr>
      </p:pic>
      <p:pic>
        <p:nvPicPr>
          <p:cNvPr id="5" name="图片 4">
            <a:extLst>
              <a:ext uri="{FF2B5EF4-FFF2-40B4-BE49-F238E27FC236}">
                <a16:creationId xmlns:a16="http://schemas.microsoft.com/office/drawing/2014/main" id="{BF9AA0C2-5F9B-4A02-B0F7-7E4AC085F993}"/>
              </a:ext>
            </a:extLst>
          </p:cNvPr>
          <p:cNvPicPr>
            <a:picLocks noChangeAspect="1"/>
          </p:cNvPicPr>
          <p:nvPr/>
        </p:nvPicPr>
        <p:blipFill>
          <a:blip r:embed="rId17"/>
          <a:stretch>
            <a:fillRect/>
          </a:stretch>
        </p:blipFill>
        <p:spPr>
          <a:xfrm>
            <a:off x="2667002" y="2442638"/>
            <a:ext cx="4200508" cy="445047"/>
          </a:xfrm>
          <a:prstGeom prst="rect">
            <a:avLst/>
          </a:prstGeom>
        </p:spPr>
      </p:pic>
      <p:pic>
        <p:nvPicPr>
          <p:cNvPr id="6" name="图片 5">
            <a:extLst>
              <a:ext uri="{FF2B5EF4-FFF2-40B4-BE49-F238E27FC236}">
                <a16:creationId xmlns:a16="http://schemas.microsoft.com/office/drawing/2014/main" id="{B0A767D5-848C-4A78-9A69-BDD422111C58}"/>
              </a:ext>
            </a:extLst>
          </p:cNvPr>
          <p:cNvPicPr>
            <a:picLocks noChangeAspect="1"/>
          </p:cNvPicPr>
          <p:nvPr/>
        </p:nvPicPr>
        <p:blipFill>
          <a:blip r:embed="rId18"/>
          <a:stretch>
            <a:fillRect/>
          </a:stretch>
        </p:blipFill>
        <p:spPr>
          <a:xfrm>
            <a:off x="2667002" y="1720855"/>
            <a:ext cx="4200508" cy="445047"/>
          </a:xfrm>
          <a:prstGeom prst="rect">
            <a:avLst/>
          </a:prstGeom>
        </p:spPr>
      </p:pic>
      <p:pic>
        <p:nvPicPr>
          <p:cNvPr id="7" name="图片 6">
            <a:extLst>
              <a:ext uri="{FF2B5EF4-FFF2-40B4-BE49-F238E27FC236}">
                <a16:creationId xmlns:a16="http://schemas.microsoft.com/office/drawing/2014/main" id="{034648DD-24D4-45EF-84A2-F13457019277}"/>
              </a:ext>
            </a:extLst>
          </p:cNvPr>
          <p:cNvPicPr>
            <a:picLocks noChangeAspect="1"/>
          </p:cNvPicPr>
          <p:nvPr/>
        </p:nvPicPr>
        <p:blipFill>
          <a:blip r:embed="rId19"/>
          <a:stretch>
            <a:fillRect/>
          </a:stretch>
        </p:blipFill>
        <p:spPr>
          <a:xfrm>
            <a:off x="2667002" y="999072"/>
            <a:ext cx="4200508" cy="445047"/>
          </a:xfrm>
          <a:prstGeom prst="rect">
            <a:avLst/>
          </a:prstGeom>
        </p:spPr>
      </p:pic>
    </p:spTree>
    <p:extLst>
      <p:ext uri="{BB962C8B-B14F-4D97-AF65-F5344CB8AC3E}">
        <p14:creationId xmlns:p14="http://schemas.microsoft.com/office/powerpoint/2010/main" val="1730044744"/>
      </p:ext>
    </p:extLst>
  </p:cSld>
  <p:clrMapOvr>
    <a:masterClrMapping/>
  </p:clrMapOvr>
  <mc:AlternateContent xmlns:mc="http://schemas.openxmlformats.org/markup-compatibility/2006" xmlns:p14="http://schemas.microsoft.com/office/powerpoint/2010/main">
    <mc:Choice Requires="p14">
      <p:transition spd="slow" p14:dur="125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0-#ppt_w/2"/>
                                          </p:val>
                                        </p:tav>
                                        <p:tav tm="100000">
                                          <p:val>
                                            <p:strVal val="#ppt_x"/>
                                          </p:val>
                                        </p:tav>
                                      </p:tavLst>
                                    </p:anim>
                                    <p:anim calcmode="lin" valueType="num">
                                      <p:cBhvr additive="base">
                                        <p:cTn id="26" dur="500" fill="hold"/>
                                        <p:tgtEl>
                                          <p:spTgt spid="29"/>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1+#ppt_w/2"/>
                                          </p:val>
                                        </p:tav>
                                        <p:tav tm="100000">
                                          <p:val>
                                            <p:strVal val="#ppt_x"/>
                                          </p:val>
                                        </p:tav>
                                      </p:tavLst>
                                    </p:anim>
                                    <p:anim calcmode="lin" valueType="num">
                                      <p:cBhvr additive="base">
                                        <p:cTn id="34" dur="500" fill="hold"/>
                                        <p:tgtEl>
                                          <p:spTgt spid="3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1+#ppt_w/2"/>
                                          </p:val>
                                        </p:tav>
                                        <p:tav tm="100000">
                                          <p:val>
                                            <p:strVal val="#ppt_x"/>
                                          </p:val>
                                        </p:tav>
                                      </p:tavLst>
                                    </p:anim>
                                    <p:anim calcmode="lin" valueType="num">
                                      <p:cBhvr additive="base">
                                        <p:cTn id="38" dur="500" fill="hold"/>
                                        <p:tgtEl>
                                          <p:spTgt spid="8"/>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24EF05A-1473-F3D5-4820-2E7A004E0B96}"/>
              </a:ext>
            </a:extLst>
          </p:cNvPr>
          <p:cNvSpPr txBox="1"/>
          <p:nvPr/>
        </p:nvSpPr>
        <p:spPr>
          <a:xfrm>
            <a:off x="1270000" y="127000"/>
            <a:ext cx="5080000" cy="123111"/>
          </a:xfrm>
          <a:prstGeom prst="rect">
            <a:avLst/>
          </a:prstGeom>
          <a:noFill/>
        </p:spPr>
        <p:txBody>
          <a:bodyPr vert="horz" rtlCol="0">
            <a:spAutoFit/>
          </a:bodyPr>
          <a:lstStyle/>
          <a:p>
            <a:r>
              <a:rPr lang="zh-CN" altLang="en-US" sz="200"/>
              <a:t>（</a:t>
            </a:r>
            <a:r>
              <a:rPr lang="en-US" altLang="zh-CN" sz="200"/>
              <a:t>13</a:t>
            </a:r>
            <a:r>
              <a:rPr lang="zh-CN" altLang="en-US" sz="200"/>
              <a:t>）架体顶端设避雷装置。</a:t>
            </a:r>
          </a:p>
        </p:txBody>
      </p:sp>
      <p:sp>
        <p:nvSpPr>
          <p:cNvPr id="2" name="文本框 1">
            <a:extLst>
              <a:ext uri="{FF2B5EF4-FFF2-40B4-BE49-F238E27FC236}">
                <a16:creationId xmlns:a16="http://schemas.microsoft.com/office/drawing/2014/main" id="{D2F774D0-959E-49F3-EB83-064A9CA75046}"/>
              </a:ext>
            </a:extLst>
          </p:cNvPr>
          <p:cNvSpPr txBox="1"/>
          <p:nvPr/>
        </p:nvSpPr>
        <p:spPr>
          <a:xfrm>
            <a:off x="1270000" y="63500"/>
            <a:ext cx="5080000" cy="123111"/>
          </a:xfrm>
          <a:prstGeom prst="rect">
            <a:avLst/>
          </a:prstGeom>
          <a:noFill/>
        </p:spPr>
        <p:txBody>
          <a:bodyPr vert="horz" rtlCol="0">
            <a:spAutoFit/>
          </a:bodyPr>
          <a:lstStyle/>
          <a:p>
            <a:r>
              <a:rPr lang="zh-CN" altLang="en-US" sz="200"/>
              <a:t>主体工程设计完善的雨、污水排水设施，保障了</a:t>
            </a:r>
            <a:r>
              <a:rPr lang="en-US" altLang="zh-CN" sz="200"/>
              <a:t>xxxx</a:t>
            </a:r>
            <a:r>
              <a:rPr lang="zh-CN" altLang="en-US" sz="200"/>
              <a:t>区因暴雨发生的地表径流及日常生活污水的排放、避免了因暴雨及</a:t>
            </a:r>
            <a:r>
              <a:rPr lang="en-US" altLang="zh-CN" sz="200"/>
              <a:t>xxxx</a:t>
            </a:r>
            <a:r>
              <a:rPr lang="zh-CN" altLang="en-US" sz="200"/>
              <a:t>区内生活污水排放不畅而产生的内涝，从而保障了主体工程的安全，防止了江水径流冲刷土壤</a:t>
            </a:r>
          </a:p>
        </p:txBody>
      </p:sp>
      <p:pic>
        <p:nvPicPr>
          <p:cNvPr id="10" name="图片 9">
            <a:extLst>
              <a:ext uri="{FF2B5EF4-FFF2-40B4-BE49-F238E27FC236}">
                <a16:creationId xmlns:a16="http://schemas.microsoft.com/office/drawing/2014/main" id="{39B0CBCC-4B27-4F93-8803-74B4EDE77B6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菱形 7">
            <a:extLst>
              <a:ext uri="{FF2B5EF4-FFF2-40B4-BE49-F238E27FC236}">
                <a16:creationId xmlns:a16="http://schemas.microsoft.com/office/drawing/2014/main" id="{C94D1F8F-BCEC-468D-B0A3-6E5B5AD360C9}"/>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9" name="矩形 8">
            <a:extLst>
              <a:ext uri="{FF2B5EF4-FFF2-40B4-BE49-F238E27FC236}">
                <a16:creationId xmlns:a16="http://schemas.microsoft.com/office/drawing/2014/main" id="{363BA23F-04AF-4C5C-88CE-BE32E8D3EA3D}"/>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97CF3A06-D442-4C23-BE80-9779D131D343}"/>
              </a:ext>
            </a:extLst>
          </p:cNvPr>
          <p:cNvPicPr>
            <a:picLocks noChangeAspect="1"/>
          </p:cNvPicPr>
          <p:nvPr/>
        </p:nvPicPr>
        <p:blipFill>
          <a:blip r:embed="rId3"/>
          <a:stretch>
            <a:fillRect/>
          </a:stretch>
        </p:blipFill>
        <p:spPr>
          <a:xfrm>
            <a:off x="1066800" y="1638985"/>
            <a:ext cx="2944623" cy="396274"/>
          </a:xfrm>
          <a:prstGeom prst="rect">
            <a:avLst/>
          </a:prstGeom>
        </p:spPr>
      </p:pic>
      <p:pic>
        <p:nvPicPr>
          <p:cNvPr id="11" name="图片 10">
            <a:extLst>
              <a:ext uri="{FF2B5EF4-FFF2-40B4-BE49-F238E27FC236}">
                <a16:creationId xmlns:a16="http://schemas.microsoft.com/office/drawing/2014/main" id="{F66A75B4-B29F-4EA0-AB0C-4695A8A632FD}"/>
              </a:ext>
            </a:extLst>
          </p:cNvPr>
          <p:cNvPicPr>
            <a:picLocks noChangeAspect="1"/>
          </p:cNvPicPr>
          <p:nvPr/>
        </p:nvPicPr>
        <p:blipFill>
          <a:blip r:embed="rId4"/>
          <a:stretch>
            <a:fillRect/>
          </a:stretch>
        </p:blipFill>
        <p:spPr>
          <a:xfrm>
            <a:off x="1066800" y="1968319"/>
            <a:ext cx="6986622" cy="2206943"/>
          </a:xfrm>
          <a:prstGeom prst="rect">
            <a:avLst/>
          </a:prstGeom>
        </p:spPr>
      </p:pic>
      <p:pic>
        <p:nvPicPr>
          <p:cNvPr id="12" name="图片 11">
            <a:extLst>
              <a:ext uri="{FF2B5EF4-FFF2-40B4-BE49-F238E27FC236}">
                <a16:creationId xmlns:a16="http://schemas.microsoft.com/office/drawing/2014/main" id="{4FFBAEFC-0D6F-4760-AE6D-D552B1A81BD5}"/>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27575138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FA33F339-841A-CA41-49CB-4118D22A624B}"/>
              </a:ext>
            </a:extLst>
          </p:cNvPr>
          <p:cNvSpPr txBox="1"/>
          <p:nvPr/>
        </p:nvSpPr>
        <p:spPr>
          <a:xfrm>
            <a:off x="1270000" y="127000"/>
            <a:ext cx="5080000" cy="123111"/>
          </a:xfrm>
          <a:prstGeom prst="rect">
            <a:avLst/>
          </a:prstGeom>
          <a:noFill/>
        </p:spPr>
        <p:txBody>
          <a:bodyPr vert="horz" rtlCol="0">
            <a:spAutoFit/>
          </a:bodyPr>
          <a:lstStyle/>
          <a:p>
            <a:r>
              <a:rPr lang="en-US" altLang="zh-CN" sz="200"/>
              <a:t>9.11.2</a:t>
            </a:r>
            <a:r>
              <a:rPr lang="zh-CN" altLang="en-US" sz="200"/>
              <a:t>监测设备仪器</a:t>
            </a:r>
          </a:p>
        </p:txBody>
      </p:sp>
      <p:sp>
        <p:nvSpPr>
          <p:cNvPr id="2" name="文本框 1">
            <a:extLst>
              <a:ext uri="{FF2B5EF4-FFF2-40B4-BE49-F238E27FC236}">
                <a16:creationId xmlns:a16="http://schemas.microsoft.com/office/drawing/2014/main" id="{E1B32AAC-361B-5699-E9DB-F0DC65767A79}"/>
              </a:ext>
            </a:extLst>
          </p:cNvPr>
          <p:cNvSpPr txBox="1"/>
          <p:nvPr/>
        </p:nvSpPr>
        <p:spPr>
          <a:xfrm>
            <a:off x="1270000" y="63500"/>
            <a:ext cx="5080000" cy="123111"/>
          </a:xfrm>
          <a:prstGeom prst="rect">
            <a:avLst/>
          </a:prstGeom>
          <a:noFill/>
        </p:spPr>
        <p:txBody>
          <a:bodyPr vert="horz" rtlCol="0">
            <a:spAutoFit/>
          </a:bodyPr>
          <a:lstStyle/>
          <a:p>
            <a:r>
              <a:rPr lang="zh-CN" altLang="en-US" sz="200"/>
              <a:t>墙水平筋在两端头、转角、十字节点、连梁等部位的锚固长度以及洞口周围加固筋伸入洞口的长度，均要符合锚固长度，弯钩长度≥</a:t>
            </a:r>
            <a:r>
              <a:rPr lang="en-US" altLang="zh-CN" sz="200"/>
              <a:t>15d</a:t>
            </a:r>
            <a:r>
              <a:rPr lang="zh-CN" altLang="en-US" sz="200"/>
              <a:t>。</a:t>
            </a:r>
          </a:p>
        </p:txBody>
      </p:sp>
      <p:pic>
        <p:nvPicPr>
          <p:cNvPr id="5" name="图片 4">
            <a:extLst>
              <a:ext uri="{FF2B5EF4-FFF2-40B4-BE49-F238E27FC236}">
                <a16:creationId xmlns:a16="http://schemas.microsoft.com/office/drawing/2014/main" id="{42A61A5B-2CB6-4965-95D8-C37A2CEDA3D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菱形 14">
            <a:extLst>
              <a:ext uri="{FF2B5EF4-FFF2-40B4-BE49-F238E27FC236}">
                <a16:creationId xmlns:a16="http://schemas.microsoft.com/office/drawing/2014/main" id="{4A4399BA-E81A-41DC-9FF0-5994F07EA0B9}"/>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6" name="矩形 15">
            <a:extLst>
              <a:ext uri="{FF2B5EF4-FFF2-40B4-BE49-F238E27FC236}">
                <a16:creationId xmlns:a16="http://schemas.microsoft.com/office/drawing/2014/main" id="{037C83FE-C667-444E-971D-13FAA76B6420}"/>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文本框 11"/>
          <p:cNvSpPr txBox="1"/>
          <p:nvPr/>
        </p:nvSpPr>
        <p:spPr>
          <a:xfrm>
            <a:off x="1266387" y="1885820"/>
            <a:ext cx="415498" cy="646331"/>
          </a:xfrm>
          <a:prstGeom prst="rect">
            <a:avLst/>
          </a:prstGeom>
          <a:solidFill>
            <a:schemeClr val="accent1"/>
          </a:solidFill>
        </p:spPr>
        <p:txBody>
          <a:bodyPr wrap="none" rtlCol="0">
            <a:spAutoFit/>
          </a:bodyPr>
          <a:lstStyle/>
          <a:p>
            <a:r>
              <a:rPr lang="zh-CN" altLang="en-US" dirty="0">
                <a:solidFill>
                  <a:schemeClr val="bg1"/>
                </a:solidFill>
              </a:rPr>
              <a:t>原</a:t>
            </a:r>
            <a:endParaRPr lang="en-US" altLang="zh-CN" dirty="0">
              <a:solidFill>
                <a:schemeClr val="bg1"/>
              </a:solidFill>
            </a:endParaRPr>
          </a:p>
          <a:p>
            <a:r>
              <a:rPr lang="zh-CN" altLang="en-US" dirty="0">
                <a:solidFill>
                  <a:schemeClr val="bg1"/>
                </a:solidFill>
              </a:rPr>
              <a:t>来</a:t>
            </a:r>
          </a:p>
        </p:txBody>
      </p:sp>
      <p:sp>
        <p:nvSpPr>
          <p:cNvPr id="13" name="文本框 12"/>
          <p:cNvSpPr txBox="1"/>
          <p:nvPr/>
        </p:nvSpPr>
        <p:spPr>
          <a:xfrm>
            <a:off x="1304550" y="3181350"/>
            <a:ext cx="415498" cy="646331"/>
          </a:xfrm>
          <a:prstGeom prst="rect">
            <a:avLst/>
          </a:prstGeom>
          <a:solidFill>
            <a:schemeClr val="accent1"/>
          </a:solidFill>
        </p:spPr>
        <p:txBody>
          <a:bodyPr wrap="none" rtlCol="0">
            <a:spAutoFit/>
          </a:bodyPr>
          <a:lstStyle/>
          <a:p>
            <a:r>
              <a:rPr lang="zh-CN" altLang="en-US" dirty="0">
                <a:solidFill>
                  <a:schemeClr val="bg1"/>
                </a:solidFill>
              </a:rPr>
              <a:t>现</a:t>
            </a:r>
            <a:endParaRPr lang="en-US" altLang="zh-CN" dirty="0">
              <a:solidFill>
                <a:schemeClr val="bg1"/>
              </a:solidFill>
            </a:endParaRPr>
          </a:p>
          <a:p>
            <a:r>
              <a:rPr lang="zh-CN" altLang="en-US" dirty="0">
                <a:solidFill>
                  <a:schemeClr val="bg1"/>
                </a:solidFill>
              </a:rPr>
              <a:t>在</a:t>
            </a:r>
          </a:p>
        </p:txBody>
      </p:sp>
      <p:pic>
        <p:nvPicPr>
          <p:cNvPr id="4" name="图片 3">
            <a:extLst>
              <a:ext uri="{FF2B5EF4-FFF2-40B4-BE49-F238E27FC236}">
                <a16:creationId xmlns:a16="http://schemas.microsoft.com/office/drawing/2014/main" id="{916EF419-1FB8-4D95-A289-917473AF94A7}"/>
              </a:ext>
            </a:extLst>
          </p:cNvPr>
          <p:cNvPicPr>
            <a:picLocks noChangeAspect="1"/>
          </p:cNvPicPr>
          <p:nvPr/>
        </p:nvPicPr>
        <p:blipFill>
          <a:blip r:embed="rId3"/>
          <a:stretch>
            <a:fillRect/>
          </a:stretch>
        </p:blipFill>
        <p:spPr>
          <a:xfrm>
            <a:off x="923652" y="2878329"/>
            <a:ext cx="7376799" cy="1572904"/>
          </a:xfrm>
          <a:prstGeom prst="rect">
            <a:avLst/>
          </a:prstGeom>
        </p:spPr>
      </p:pic>
      <p:pic>
        <p:nvPicPr>
          <p:cNvPr id="6" name="图片 5">
            <a:extLst>
              <a:ext uri="{FF2B5EF4-FFF2-40B4-BE49-F238E27FC236}">
                <a16:creationId xmlns:a16="http://schemas.microsoft.com/office/drawing/2014/main" id="{9F10D574-9EFE-4D3F-86DC-CA96B6B374EB}"/>
              </a:ext>
            </a:extLst>
          </p:cNvPr>
          <p:cNvPicPr>
            <a:picLocks noChangeAspect="1"/>
          </p:cNvPicPr>
          <p:nvPr/>
        </p:nvPicPr>
        <p:blipFill>
          <a:blip r:embed="rId4"/>
          <a:stretch>
            <a:fillRect/>
          </a:stretch>
        </p:blipFill>
        <p:spPr>
          <a:xfrm>
            <a:off x="937259" y="1682101"/>
            <a:ext cx="7382896" cy="1012024"/>
          </a:xfrm>
          <a:prstGeom prst="rect">
            <a:avLst/>
          </a:prstGeom>
        </p:spPr>
      </p:pic>
      <p:pic>
        <p:nvPicPr>
          <p:cNvPr id="17" name="图片 16">
            <a:extLst>
              <a:ext uri="{FF2B5EF4-FFF2-40B4-BE49-F238E27FC236}">
                <a16:creationId xmlns:a16="http://schemas.microsoft.com/office/drawing/2014/main" id="{9EAEBD5D-B079-4463-9CC4-7555DF1450F9}"/>
              </a:ext>
            </a:extLst>
          </p:cNvPr>
          <p:cNvPicPr>
            <a:picLocks noChangeAspect="1"/>
          </p:cNvPicPr>
          <p:nvPr/>
        </p:nvPicPr>
        <p:blipFill>
          <a:blip r:embed="rId5"/>
          <a:stretch>
            <a:fillRect/>
          </a:stretch>
        </p:blipFill>
        <p:spPr>
          <a:xfrm>
            <a:off x="914400" y="1276350"/>
            <a:ext cx="3974937" cy="402371"/>
          </a:xfrm>
          <a:prstGeom prst="rect">
            <a:avLst/>
          </a:prstGeom>
        </p:spPr>
      </p:pic>
      <p:pic>
        <p:nvPicPr>
          <p:cNvPr id="18" name="图片 17">
            <a:extLst>
              <a:ext uri="{FF2B5EF4-FFF2-40B4-BE49-F238E27FC236}">
                <a16:creationId xmlns:a16="http://schemas.microsoft.com/office/drawing/2014/main" id="{F64E3AAF-868C-4DC2-835D-F45DA48336D4}"/>
              </a:ext>
            </a:extLst>
          </p:cNvPr>
          <p:cNvPicPr>
            <a:picLocks noChangeAspect="1"/>
          </p:cNvPicPr>
          <p:nvPr/>
        </p:nvPicPr>
        <p:blipFill>
          <a:blip r:embed="rId6"/>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2753775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97C4BC7B-3F5F-127A-D0EA-D8177578AA6A}"/>
              </a:ext>
            </a:extLst>
          </p:cNvPr>
          <p:cNvSpPr txBox="1"/>
          <p:nvPr/>
        </p:nvSpPr>
        <p:spPr>
          <a:xfrm>
            <a:off x="1270000" y="127000"/>
            <a:ext cx="5080000" cy="123111"/>
          </a:xfrm>
          <a:prstGeom prst="rect">
            <a:avLst/>
          </a:prstGeom>
          <a:noFill/>
        </p:spPr>
        <p:txBody>
          <a:bodyPr vert="horz" rtlCol="0">
            <a:spAutoFit/>
          </a:bodyPr>
          <a:lstStyle/>
          <a:p>
            <a:r>
              <a:rPr lang="zh-CN" altLang="en-US" sz="200"/>
              <a:t>钢爪的安装质量：检查其紧固后的整体平面度及平面坐标位置。</a:t>
            </a:r>
          </a:p>
        </p:txBody>
      </p:sp>
      <p:sp>
        <p:nvSpPr>
          <p:cNvPr id="3" name="文本框 2">
            <a:extLst>
              <a:ext uri="{FF2B5EF4-FFF2-40B4-BE49-F238E27FC236}">
                <a16:creationId xmlns:a16="http://schemas.microsoft.com/office/drawing/2014/main" id="{4A8CB55B-5F8A-4C99-61E6-6A1E6FF1C793}"/>
              </a:ext>
            </a:extLst>
          </p:cNvPr>
          <p:cNvSpPr txBox="1"/>
          <p:nvPr/>
        </p:nvSpPr>
        <p:spPr>
          <a:xfrm>
            <a:off x="1270000" y="63500"/>
            <a:ext cx="5080000" cy="123111"/>
          </a:xfrm>
          <a:prstGeom prst="rect">
            <a:avLst/>
          </a:prstGeom>
          <a:noFill/>
        </p:spPr>
        <p:txBody>
          <a:bodyPr vert="horz" rtlCol="0">
            <a:spAutoFit/>
          </a:bodyPr>
          <a:lstStyle/>
          <a:p>
            <a:r>
              <a:rPr lang="zh-CN" altLang="en-US" sz="200"/>
              <a:t>一、关于钢筋的连接方式</a:t>
            </a:r>
            <a:r>
              <a:rPr lang="en-US" altLang="zh-CN" sz="200"/>
              <a:t>:</a:t>
            </a:r>
            <a:endParaRPr lang="zh-CN" altLang="en-US" sz="200"/>
          </a:p>
        </p:txBody>
      </p:sp>
      <p:pic>
        <p:nvPicPr>
          <p:cNvPr id="4" name="图片 3">
            <a:extLst>
              <a:ext uri="{FF2B5EF4-FFF2-40B4-BE49-F238E27FC236}">
                <a16:creationId xmlns:a16="http://schemas.microsoft.com/office/drawing/2014/main" id="{98E2842E-B6C4-4BB5-BDB6-91AB5249940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菱形 8">
            <a:extLst>
              <a:ext uri="{FF2B5EF4-FFF2-40B4-BE49-F238E27FC236}">
                <a16:creationId xmlns:a16="http://schemas.microsoft.com/office/drawing/2014/main" id="{12641529-633E-4EC5-8D85-011EDAE76EBA}"/>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矩形 9">
            <a:extLst>
              <a:ext uri="{FF2B5EF4-FFF2-40B4-BE49-F238E27FC236}">
                <a16:creationId xmlns:a16="http://schemas.microsoft.com/office/drawing/2014/main" id="{8696FBB9-1B90-46AC-B364-F269913E7130}"/>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64693" y="1520839"/>
            <a:ext cx="2798307" cy="2804403"/>
          </a:xfrm>
          <a:prstGeom prst="rect">
            <a:avLst/>
          </a:prstGeom>
        </p:spPr>
      </p:pic>
      <p:pic>
        <p:nvPicPr>
          <p:cNvPr id="2" name="图片 1">
            <a:extLst>
              <a:ext uri="{FF2B5EF4-FFF2-40B4-BE49-F238E27FC236}">
                <a16:creationId xmlns:a16="http://schemas.microsoft.com/office/drawing/2014/main" id="{3B3E9971-C9F1-43C3-BAED-C4D1DB5F7F9F}"/>
              </a:ext>
            </a:extLst>
          </p:cNvPr>
          <p:cNvPicPr>
            <a:picLocks noChangeAspect="1"/>
          </p:cNvPicPr>
          <p:nvPr/>
        </p:nvPicPr>
        <p:blipFill>
          <a:blip r:embed="rId4"/>
          <a:stretch>
            <a:fillRect/>
          </a:stretch>
        </p:blipFill>
        <p:spPr>
          <a:xfrm>
            <a:off x="762000" y="3341845"/>
            <a:ext cx="5639289" cy="871804"/>
          </a:xfrm>
          <a:prstGeom prst="rect">
            <a:avLst/>
          </a:prstGeom>
        </p:spPr>
      </p:pic>
      <p:pic>
        <p:nvPicPr>
          <p:cNvPr id="11" name="图片 10">
            <a:extLst>
              <a:ext uri="{FF2B5EF4-FFF2-40B4-BE49-F238E27FC236}">
                <a16:creationId xmlns:a16="http://schemas.microsoft.com/office/drawing/2014/main" id="{1EF89F21-8972-4D38-AD32-AF70671E2CA6}"/>
              </a:ext>
            </a:extLst>
          </p:cNvPr>
          <p:cNvPicPr>
            <a:picLocks noChangeAspect="1"/>
          </p:cNvPicPr>
          <p:nvPr/>
        </p:nvPicPr>
        <p:blipFill>
          <a:blip r:embed="rId5"/>
          <a:stretch>
            <a:fillRect/>
          </a:stretch>
        </p:blipFill>
        <p:spPr>
          <a:xfrm>
            <a:off x="762002" y="2500934"/>
            <a:ext cx="5639289" cy="688908"/>
          </a:xfrm>
          <a:prstGeom prst="rect">
            <a:avLst/>
          </a:prstGeom>
        </p:spPr>
      </p:pic>
      <p:pic>
        <p:nvPicPr>
          <p:cNvPr id="12" name="图片 11">
            <a:extLst>
              <a:ext uri="{FF2B5EF4-FFF2-40B4-BE49-F238E27FC236}">
                <a16:creationId xmlns:a16="http://schemas.microsoft.com/office/drawing/2014/main" id="{050EB627-B0E5-402F-828B-DD2354C57C3E}"/>
              </a:ext>
            </a:extLst>
          </p:cNvPr>
          <p:cNvPicPr>
            <a:picLocks noChangeAspect="1"/>
          </p:cNvPicPr>
          <p:nvPr/>
        </p:nvPicPr>
        <p:blipFill>
          <a:blip r:embed="rId6"/>
          <a:stretch>
            <a:fillRect/>
          </a:stretch>
        </p:blipFill>
        <p:spPr>
          <a:xfrm>
            <a:off x="762002" y="1997901"/>
            <a:ext cx="5639289" cy="512108"/>
          </a:xfrm>
          <a:prstGeom prst="rect">
            <a:avLst/>
          </a:prstGeom>
        </p:spPr>
      </p:pic>
      <p:pic>
        <p:nvPicPr>
          <p:cNvPr id="13" name="图片 12">
            <a:extLst>
              <a:ext uri="{FF2B5EF4-FFF2-40B4-BE49-F238E27FC236}">
                <a16:creationId xmlns:a16="http://schemas.microsoft.com/office/drawing/2014/main" id="{F90F848C-2AE2-4872-B6B9-0F44C72F3980}"/>
              </a:ext>
            </a:extLst>
          </p:cNvPr>
          <p:cNvPicPr>
            <a:picLocks noChangeAspect="1"/>
          </p:cNvPicPr>
          <p:nvPr/>
        </p:nvPicPr>
        <p:blipFill>
          <a:blip r:embed="rId7"/>
          <a:stretch>
            <a:fillRect/>
          </a:stretch>
        </p:blipFill>
        <p:spPr>
          <a:xfrm>
            <a:off x="914400" y="1504950"/>
            <a:ext cx="3298222" cy="396274"/>
          </a:xfrm>
          <a:prstGeom prst="rect">
            <a:avLst/>
          </a:prstGeom>
        </p:spPr>
      </p:pic>
      <p:pic>
        <p:nvPicPr>
          <p:cNvPr id="14" name="图片 13">
            <a:extLst>
              <a:ext uri="{FF2B5EF4-FFF2-40B4-BE49-F238E27FC236}">
                <a16:creationId xmlns:a16="http://schemas.microsoft.com/office/drawing/2014/main" id="{A1EDC0E3-286A-4738-B990-4A207C99E1A9}"/>
              </a:ext>
            </a:extLst>
          </p:cNvPr>
          <p:cNvPicPr>
            <a:picLocks noChangeAspect="1"/>
          </p:cNvPicPr>
          <p:nvPr/>
        </p:nvPicPr>
        <p:blipFill>
          <a:blip r:embed="rId8"/>
          <a:stretch>
            <a:fillRect/>
          </a:stretch>
        </p:blipFill>
        <p:spPr>
          <a:xfrm>
            <a:off x="378735" y="438150"/>
            <a:ext cx="2060627" cy="432854"/>
          </a:xfrm>
          <a:prstGeom prst="rect">
            <a:avLst/>
          </a:prstGeom>
        </p:spPr>
      </p:pic>
    </p:spTree>
    <p:extLst>
      <p:ext uri="{BB962C8B-B14F-4D97-AF65-F5344CB8AC3E}">
        <p14:creationId xmlns:p14="http://schemas.microsoft.com/office/powerpoint/2010/main" val="36061530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84B8F41D-78EB-6D91-9758-08BCC63F0BDD}"/>
              </a:ext>
            </a:extLst>
          </p:cNvPr>
          <p:cNvSpPr txBox="1"/>
          <p:nvPr/>
        </p:nvSpPr>
        <p:spPr>
          <a:xfrm>
            <a:off x="1270000" y="127000"/>
            <a:ext cx="5080000" cy="123111"/>
          </a:xfrm>
          <a:prstGeom prst="rect">
            <a:avLst/>
          </a:prstGeom>
          <a:noFill/>
        </p:spPr>
        <p:txBody>
          <a:bodyPr vert="horz" rtlCol="0">
            <a:spAutoFit/>
          </a:bodyPr>
          <a:lstStyle/>
          <a:p>
            <a:r>
              <a:rPr lang="zh-CN" altLang="en-US" sz="200"/>
              <a:t>公路运输时要遵守相应规定。</a:t>
            </a:r>
          </a:p>
        </p:txBody>
      </p:sp>
      <p:sp>
        <p:nvSpPr>
          <p:cNvPr id="6" name="文本框 5">
            <a:extLst>
              <a:ext uri="{FF2B5EF4-FFF2-40B4-BE49-F238E27FC236}">
                <a16:creationId xmlns:a16="http://schemas.microsoft.com/office/drawing/2014/main" id="{C017C8D8-12A4-4E14-D0D5-609E68BAF63E}"/>
              </a:ext>
            </a:extLst>
          </p:cNvPr>
          <p:cNvSpPr txBox="1"/>
          <p:nvPr/>
        </p:nvSpPr>
        <p:spPr>
          <a:xfrm>
            <a:off x="1270000" y="63500"/>
            <a:ext cx="5080000" cy="123111"/>
          </a:xfrm>
          <a:prstGeom prst="rect">
            <a:avLst/>
          </a:prstGeom>
          <a:noFill/>
        </p:spPr>
        <p:txBody>
          <a:bodyPr vert="horz" rtlCol="0">
            <a:spAutoFit/>
          </a:bodyPr>
          <a:lstStyle/>
          <a:p>
            <a:r>
              <a:rPr lang="en-US" altLang="zh-CN" sz="200"/>
              <a:t>3.6</a:t>
            </a:r>
            <a:r>
              <a:rPr lang="zh-CN" altLang="en-US" sz="200"/>
              <a:t>施工工艺及施工组织</a:t>
            </a:r>
          </a:p>
        </p:txBody>
      </p:sp>
      <p:pic>
        <p:nvPicPr>
          <p:cNvPr id="4" name="图片 3">
            <a:extLst>
              <a:ext uri="{FF2B5EF4-FFF2-40B4-BE49-F238E27FC236}">
                <a16:creationId xmlns:a16="http://schemas.microsoft.com/office/drawing/2014/main" id="{309AAA25-6ED5-4A2B-8BED-ECAE3FA134E0}"/>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2" name="图片 31"/>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a:stretch/>
        </p:blipFill>
        <p:spPr>
          <a:xfrm flipH="1">
            <a:off x="7696199" y="200868"/>
            <a:ext cx="1466224" cy="2523282"/>
          </a:xfrm>
          <a:prstGeom prst="rect">
            <a:avLst/>
          </a:prstGeom>
        </p:spPr>
      </p:pic>
      <p:grpSp>
        <p:nvGrpSpPr>
          <p:cNvPr id="21" name="组合 20"/>
          <p:cNvGrpSpPr/>
          <p:nvPr/>
        </p:nvGrpSpPr>
        <p:grpSpPr>
          <a:xfrm flipH="1">
            <a:off x="1943854" y="3339827"/>
            <a:ext cx="5752346" cy="1138485"/>
            <a:chOff x="1142999" y="3338265"/>
            <a:chExt cx="5752346" cy="1138485"/>
          </a:xfrm>
        </p:grpSpPr>
        <p:pic>
          <p:nvPicPr>
            <p:cNvPr id="22" name="图片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1142999" y="3338265"/>
              <a:ext cx="3657601" cy="1122336"/>
            </a:xfrm>
            <a:prstGeom prst="rect">
              <a:avLst/>
            </a:prstGeom>
          </p:spPr>
        </p:pic>
        <p:pic>
          <p:nvPicPr>
            <p:cNvPr id="23" name="图片 2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33801" y="3428325"/>
              <a:ext cx="3161544" cy="1048425"/>
            </a:xfrm>
            <a:prstGeom prst="rect">
              <a:avLst/>
            </a:prstGeom>
          </p:spPr>
        </p:pic>
      </p:grpSp>
      <p:pic>
        <p:nvPicPr>
          <p:cNvPr id="25" name="图片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3943350"/>
            <a:ext cx="9143244" cy="1200150"/>
          </a:xfrm>
          <a:prstGeom prst="rect">
            <a:avLst/>
          </a:prstGeom>
        </p:spPr>
      </p:pic>
      <p:pic>
        <p:nvPicPr>
          <p:cNvPr id="17" name="图片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94537" y="634376"/>
            <a:ext cx="943038" cy="712404"/>
          </a:xfrm>
          <a:prstGeom prst="rect">
            <a:avLst/>
          </a:prstGeom>
        </p:spPr>
      </p:pic>
      <p:pic>
        <p:nvPicPr>
          <p:cNvPr id="33" name="图片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12125" y="4323227"/>
            <a:ext cx="589985" cy="343895"/>
          </a:xfrm>
          <a:prstGeom prst="rect">
            <a:avLst/>
          </a:prstGeom>
        </p:spPr>
      </p:pic>
      <p:pic>
        <p:nvPicPr>
          <p:cNvPr id="34" name="图片 3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15238" y="4171950"/>
            <a:ext cx="389452" cy="227007"/>
          </a:xfrm>
          <a:prstGeom prst="rect">
            <a:avLst/>
          </a:prstGeom>
        </p:spPr>
      </p:pic>
      <p:pic>
        <p:nvPicPr>
          <p:cNvPr id="35" name="图片 3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248400" y="3755477"/>
            <a:ext cx="1835313" cy="1102273"/>
          </a:xfrm>
          <a:prstGeom prst="rect">
            <a:avLst/>
          </a:prstGeom>
        </p:spPr>
      </p:pic>
      <p:pic>
        <p:nvPicPr>
          <p:cNvPr id="26" name="图片 25"/>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flipH="1">
            <a:off x="-756" y="4552223"/>
            <a:ext cx="9144000" cy="591276"/>
          </a:xfrm>
          <a:prstGeom prst="rect">
            <a:avLst/>
          </a:prstGeom>
        </p:spPr>
      </p:pic>
      <p:pic>
        <p:nvPicPr>
          <p:cNvPr id="40" name="图片 39"/>
          <p:cNvPicPr>
            <a:picLocks noChangeAspect="1"/>
          </p:cNvPicPr>
          <p:nvPr/>
        </p:nvPicPr>
        <p:blipFill rotWithShape="1">
          <a:blip r:embed="rId15" cstate="email">
            <a:extLst>
              <a:ext uri="{BEBA8EAE-BF5A-486C-A8C5-ECC9F3942E4B}">
                <a14:imgProps xmlns:a14="http://schemas.microsoft.com/office/drawing/2010/main">
                  <a14:imgLayer r:embed="rId16">
                    <a14:imgEffect>
                      <a14:saturation sat="40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324601" y="982591"/>
            <a:ext cx="2819400" cy="4103759"/>
          </a:xfrm>
          <a:prstGeom prst="rect">
            <a:avLst/>
          </a:prstGeom>
        </p:spPr>
      </p:pic>
      <p:pic>
        <p:nvPicPr>
          <p:cNvPr id="2" name="图片 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43850" y="3105579"/>
            <a:ext cx="1770632" cy="1770632"/>
          </a:xfrm>
          <a:prstGeom prst="rect">
            <a:avLst/>
          </a:prstGeom>
        </p:spPr>
      </p:pic>
      <p:pic>
        <p:nvPicPr>
          <p:cNvPr id="31" name="图片 3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93075" y="4374156"/>
            <a:ext cx="988125" cy="575966"/>
          </a:xfrm>
          <a:prstGeom prst="rect">
            <a:avLst/>
          </a:prstGeom>
        </p:spPr>
      </p:pic>
      <p:sp>
        <p:nvSpPr>
          <p:cNvPr id="29" name="TextBox 48"/>
          <p:cNvSpPr txBox="1"/>
          <p:nvPr/>
        </p:nvSpPr>
        <p:spPr>
          <a:xfrm>
            <a:off x="1142999" y="1088707"/>
            <a:ext cx="2667000" cy="615553"/>
          </a:xfrm>
          <a:prstGeom prst="rect">
            <a:avLst/>
          </a:prstGeom>
          <a:noFill/>
        </p:spPr>
        <p:txBody>
          <a:bodyPr wrap="square" lIns="0" tIns="0" rIns="0" bIns="0" rtlCol="0">
            <a:spAutoFit/>
          </a:bodyPr>
          <a:lstStyle/>
          <a:p>
            <a:pPr defTabSz="685800"/>
            <a:r>
              <a:rPr lang="zh-CN" altLang="en-US" sz="4000" spc="600" dirty="0">
                <a:solidFill>
                  <a:schemeClr val="accent1"/>
                </a:solidFill>
                <a:latin typeface="+mn-ea"/>
                <a:cs typeface="+mn-ea"/>
                <a:sym typeface="+mn-lt"/>
              </a:rPr>
              <a:t>第四部分</a:t>
            </a:r>
            <a:endParaRPr lang="en-US" altLang="zh-CN" sz="4000" spc="600" dirty="0">
              <a:solidFill>
                <a:schemeClr val="accent1"/>
              </a:solidFill>
              <a:latin typeface="+mn-ea"/>
              <a:cs typeface="+mn-ea"/>
              <a:sym typeface="+mn-lt"/>
            </a:endParaRPr>
          </a:p>
        </p:txBody>
      </p:sp>
      <p:pic>
        <p:nvPicPr>
          <p:cNvPr id="3" name="图片 2">
            <a:extLst>
              <a:ext uri="{FF2B5EF4-FFF2-40B4-BE49-F238E27FC236}">
                <a16:creationId xmlns:a16="http://schemas.microsoft.com/office/drawing/2014/main" id="{236D08BF-0F79-4CC9-BC4B-09BC51D56685}"/>
              </a:ext>
            </a:extLst>
          </p:cNvPr>
          <p:cNvPicPr>
            <a:picLocks noChangeAspect="1"/>
          </p:cNvPicPr>
          <p:nvPr/>
        </p:nvPicPr>
        <p:blipFill>
          <a:blip r:embed="rId19"/>
          <a:stretch>
            <a:fillRect/>
          </a:stretch>
        </p:blipFill>
        <p:spPr>
          <a:xfrm>
            <a:off x="1066800" y="2612707"/>
            <a:ext cx="5486876" cy="506012"/>
          </a:xfrm>
          <a:prstGeom prst="rect">
            <a:avLst/>
          </a:prstGeom>
        </p:spPr>
      </p:pic>
      <p:pic>
        <p:nvPicPr>
          <p:cNvPr id="5" name="图片 4">
            <a:extLst>
              <a:ext uri="{FF2B5EF4-FFF2-40B4-BE49-F238E27FC236}">
                <a16:creationId xmlns:a16="http://schemas.microsoft.com/office/drawing/2014/main" id="{2D567034-3B16-473F-BB33-AA53FA6EE4A8}"/>
              </a:ext>
            </a:extLst>
          </p:cNvPr>
          <p:cNvPicPr>
            <a:picLocks noChangeAspect="1"/>
          </p:cNvPicPr>
          <p:nvPr/>
        </p:nvPicPr>
        <p:blipFill>
          <a:blip r:embed="rId20"/>
          <a:stretch>
            <a:fillRect/>
          </a:stretch>
        </p:blipFill>
        <p:spPr>
          <a:xfrm>
            <a:off x="1142998" y="1861277"/>
            <a:ext cx="5968501" cy="1231499"/>
          </a:xfrm>
          <a:prstGeom prst="rect">
            <a:avLst/>
          </a:prstGeom>
        </p:spPr>
      </p:pic>
    </p:spTree>
    <p:extLst>
      <p:ext uri="{BB962C8B-B14F-4D97-AF65-F5344CB8AC3E}">
        <p14:creationId xmlns:p14="http://schemas.microsoft.com/office/powerpoint/2010/main" val="3288373247"/>
      </p:ext>
    </p:extLst>
  </p:cSld>
  <p:clrMapOvr>
    <a:masterClrMapping/>
  </p:clrMapOvr>
  <mc:AlternateContent xmlns:mc="http://schemas.openxmlformats.org/markup-compatibility/2006" xmlns:p14="http://schemas.microsoft.com/office/powerpoint/2010/main">
    <mc:Choice Requires="p14">
      <p:transition spd="slow" p14:dur="1250" advTm="0">
        <p14:switch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1+#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a:extLst>
              <a:ext uri="{FF2B5EF4-FFF2-40B4-BE49-F238E27FC236}">
                <a16:creationId xmlns:a16="http://schemas.microsoft.com/office/drawing/2014/main" id="{F908F119-2013-5887-949D-B99BD0EF43A8}"/>
              </a:ext>
            </a:extLst>
          </p:cNvPr>
          <p:cNvSpPr txBox="1"/>
          <p:nvPr/>
        </p:nvSpPr>
        <p:spPr>
          <a:xfrm>
            <a:off x="1270000" y="127000"/>
            <a:ext cx="5080000" cy="123111"/>
          </a:xfrm>
          <a:prstGeom prst="rect">
            <a:avLst/>
          </a:prstGeom>
          <a:noFill/>
        </p:spPr>
        <p:txBody>
          <a:bodyPr vert="horz" rtlCol="0">
            <a:spAutoFit/>
          </a:bodyPr>
          <a:lstStyle/>
          <a:p>
            <a:r>
              <a:rPr lang="en-US" altLang="zh-CN" sz="200"/>
              <a:t>3.4.4</a:t>
            </a:r>
            <a:r>
              <a:rPr lang="zh-CN" altLang="en-US" sz="200"/>
              <a:t>人工锤击切断钢筋时，钢筋直径不宜超过</a:t>
            </a:r>
            <a:r>
              <a:rPr lang="en-US" altLang="zh-CN" sz="200"/>
              <a:t>20mm</a:t>
            </a:r>
            <a:r>
              <a:rPr lang="zh-CN" altLang="en-US" sz="200"/>
              <a:t>，使锤人员和把扶钢筋，剪切工具人员身体要错开，并防止断下的短头钢筋弹出伤人。</a:t>
            </a:r>
          </a:p>
        </p:txBody>
      </p:sp>
      <p:sp>
        <p:nvSpPr>
          <p:cNvPr id="2" name="文本框 1">
            <a:extLst>
              <a:ext uri="{FF2B5EF4-FFF2-40B4-BE49-F238E27FC236}">
                <a16:creationId xmlns:a16="http://schemas.microsoft.com/office/drawing/2014/main" id="{2B09EE0B-0604-D36D-11D4-CE1BDCCA7742}"/>
              </a:ext>
            </a:extLst>
          </p:cNvPr>
          <p:cNvSpPr txBox="1"/>
          <p:nvPr/>
        </p:nvSpPr>
        <p:spPr>
          <a:xfrm>
            <a:off x="1270000" y="63500"/>
            <a:ext cx="5080000" cy="123111"/>
          </a:xfrm>
          <a:prstGeom prst="rect">
            <a:avLst/>
          </a:prstGeom>
          <a:noFill/>
        </p:spPr>
        <p:txBody>
          <a:bodyPr vert="horz" rtlCol="0">
            <a:spAutoFit/>
          </a:bodyPr>
          <a:lstStyle/>
          <a:p>
            <a:r>
              <a:rPr lang="en-US" altLang="zh-CN" sz="200"/>
              <a:t>5) </a:t>
            </a:r>
            <a:r>
              <a:rPr lang="zh-CN" altLang="en-US" sz="200"/>
              <a:t>工地内环境整洁、场地平整不积水，材料分类堆放整齐，施工垃圾及时清理，控制蚊蝇孽生地，达到现场文明施工要求。</a:t>
            </a:r>
          </a:p>
        </p:txBody>
      </p:sp>
      <p:pic>
        <p:nvPicPr>
          <p:cNvPr id="4" name="图片 3">
            <a:extLst>
              <a:ext uri="{FF2B5EF4-FFF2-40B4-BE49-F238E27FC236}">
                <a16:creationId xmlns:a16="http://schemas.microsoft.com/office/drawing/2014/main" id="{26C48572-7FFD-4D9D-91A5-96C71B9C145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2" name="菱形 41">
            <a:extLst>
              <a:ext uri="{FF2B5EF4-FFF2-40B4-BE49-F238E27FC236}">
                <a16:creationId xmlns:a16="http://schemas.microsoft.com/office/drawing/2014/main" id="{6A161AB2-A774-4367-BD00-B24B393EF967}"/>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43" name="矩形 42">
            <a:extLst>
              <a:ext uri="{FF2B5EF4-FFF2-40B4-BE49-F238E27FC236}">
                <a16:creationId xmlns:a16="http://schemas.microsoft.com/office/drawing/2014/main" id="{FA870E10-9660-4F84-A0C6-15BFAA0E6AF4}"/>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a:extLst>
              <a:ext uri="{FF2B5EF4-FFF2-40B4-BE49-F238E27FC236}">
                <a16:creationId xmlns:a16="http://schemas.microsoft.com/office/drawing/2014/main" id="{D274DF29-CFC7-4C6A-BDEB-40DABB9D4A1E}"/>
              </a:ext>
            </a:extLst>
          </p:cNvPr>
          <p:cNvGrpSpPr/>
          <p:nvPr/>
        </p:nvGrpSpPr>
        <p:grpSpPr>
          <a:xfrm>
            <a:off x="1107496" y="2226322"/>
            <a:ext cx="1861801" cy="300082"/>
            <a:chOff x="2833199" y="1762412"/>
            <a:chExt cx="2482402" cy="400110"/>
          </a:xfrm>
        </p:grpSpPr>
        <p:sp>
          <p:nvSpPr>
            <p:cNvPr id="5" name="矩形 4">
              <a:extLst>
                <a:ext uri="{FF2B5EF4-FFF2-40B4-BE49-F238E27FC236}">
                  <a16:creationId xmlns:a16="http://schemas.microsoft.com/office/drawing/2014/main" id="{521194C6-2D63-425E-83B6-113202EF6A3F}"/>
                </a:ext>
              </a:extLst>
            </p:cNvPr>
            <p:cNvSpPr/>
            <p:nvPr/>
          </p:nvSpPr>
          <p:spPr>
            <a:xfrm>
              <a:off x="4146050" y="1762412"/>
              <a:ext cx="1169551" cy="400110"/>
            </a:xfrm>
            <a:prstGeom prst="rect">
              <a:avLst/>
            </a:prstGeom>
          </p:spPr>
          <p:txBody>
            <a:bodyPr wrap="none">
              <a:spAutoFit/>
            </a:bodyPr>
            <a:lstStyle/>
            <a:p>
              <a:pPr algn="just"/>
              <a:r>
                <a:rPr lang="zh-CN" altLang="en-US" sz="1350" dirty="0">
                  <a:solidFill>
                    <a:srgbClr val="000000"/>
                  </a:solidFill>
                  <a:latin typeface="思源黑体" panose="020B0500000000000000" pitchFamily="34" charset="-122"/>
                  <a:ea typeface="思源黑体" panose="020B0500000000000000" pitchFamily="34" charset="-122"/>
                </a:rPr>
                <a:t>森林权属</a:t>
              </a:r>
            </a:p>
          </p:txBody>
        </p:sp>
        <p:sp>
          <p:nvSpPr>
            <p:cNvPr id="14" name="箭头: 五边形 13">
              <a:extLst>
                <a:ext uri="{FF2B5EF4-FFF2-40B4-BE49-F238E27FC236}">
                  <a16:creationId xmlns:a16="http://schemas.microsoft.com/office/drawing/2014/main" id="{350D0261-7E52-4211-AB22-EE087C7232F6}"/>
                </a:ext>
              </a:extLst>
            </p:cNvPr>
            <p:cNvSpPr/>
            <p:nvPr/>
          </p:nvSpPr>
          <p:spPr>
            <a:xfrm>
              <a:off x="2833199" y="1762412"/>
              <a:ext cx="1332412" cy="377043"/>
            </a:xfrm>
            <a:prstGeom prst="homePlate">
              <a:avLst>
                <a:gd name="adj" fmla="val 0"/>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bg1"/>
                  </a:solidFill>
                  <a:latin typeface="思源黑体" panose="020B0500000000000000" pitchFamily="34" charset="-122"/>
                  <a:ea typeface="思源黑体" panose="020B0500000000000000" pitchFamily="34" charset="-122"/>
                </a:rPr>
                <a:t>第二章</a:t>
              </a:r>
            </a:p>
          </p:txBody>
        </p:sp>
      </p:grpSp>
      <p:grpSp>
        <p:nvGrpSpPr>
          <p:cNvPr id="17" name="组合 16">
            <a:extLst>
              <a:ext uri="{FF2B5EF4-FFF2-40B4-BE49-F238E27FC236}">
                <a16:creationId xmlns:a16="http://schemas.microsoft.com/office/drawing/2014/main" id="{46F85657-36CE-4A5C-AFEA-3E7E03C47924}"/>
              </a:ext>
            </a:extLst>
          </p:cNvPr>
          <p:cNvGrpSpPr/>
          <p:nvPr/>
        </p:nvGrpSpPr>
        <p:grpSpPr>
          <a:xfrm>
            <a:off x="1107496" y="2629659"/>
            <a:ext cx="1852294" cy="319455"/>
            <a:chOff x="2833199" y="1762412"/>
            <a:chExt cx="2469724" cy="425941"/>
          </a:xfrm>
        </p:grpSpPr>
        <p:sp>
          <p:nvSpPr>
            <p:cNvPr id="18" name="矩形 17">
              <a:extLst>
                <a:ext uri="{FF2B5EF4-FFF2-40B4-BE49-F238E27FC236}">
                  <a16:creationId xmlns:a16="http://schemas.microsoft.com/office/drawing/2014/main" id="{0A917747-6841-469C-A546-E4AFAAB19E6E}"/>
                </a:ext>
              </a:extLst>
            </p:cNvPr>
            <p:cNvSpPr/>
            <p:nvPr/>
          </p:nvSpPr>
          <p:spPr>
            <a:xfrm>
              <a:off x="4133373" y="1788243"/>
              <a:ext cx="1169550" cy="400110"/>
            </a:xfrm>
            <a:prstGeom prst="rect">
              <a:avLst/>
            </a:prstGeom>
          </p:spPr>
          <p:txBody>
            <a:bodyPr wrap="none">
              <a:spAutoFit/>
            </a:bodyPr>
            <a:lstStyle/>
            <a:p>
              <a:pPr algn="just"/>
              <a:r>
                <a:rPr lang="zh-CN" altLang="en-US" sz="1350" dirty="0">
                  <a:solidFill>
                    <a:srgbClr val="000000"/>
                  </a:solidFill>
                  <a:latin typeface="思源黑体" panose="020B0500000000000000" pitchFamily="34" charset="-122"/>
                  <a:ea typeface="思源黑体" panose="020B0500000000000000" pitchFamily="34" charset="-122"/>
                </a:rPr>
                <a:t>发展规划</a:t>
              </a:r>
            </a:p>
          </p:txBody>
        </p:sp>
        <p:sp>
          <p:nvSpPr>
            <p:cNvPr id="19" name="箭头: 五边形 18">
              <a:extLst>
                <a:ext uri="{FF2B5EF4-FFF2-40B4-BE49-F238E27FC236}">
                  <a16:creationId xmlns:a16="http://schemas.microsoft.com/office/drawing/2014/main" id="{F044ACED-D5D9-4C2D-93B0-5F318BD62FC7}"/>
                </a:ext>
              </a:extLst>
            </p:cNvPr>
            <p:cNvSpPr/>
            <p:nvPr/>
          </p:nvSpPr>
          <p:spPr>
            <a:xfrm>
              <a:off x="2833199" y="1762412"/>
              <a:ext cx="1332413" cy="377044"/>
            </a:xfrm>
            <a:prstGeom prst="homePlate">
              <a:avLst>
                <a:gd name="adj" fmla="val 0"/>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bg1"/>
                  </a:solidFill>
                  <a:latin typeface="思源黑体" panose="020B0500000000000000" pitchFamily="34" charset="-122"/>
                  <a:ea typeface="思源黑体" panose="020B0500000000000000" pitchFamily="34" charset="-122"/>
                </a:rPr>
                <a:t>第三章</a:t>
              </a:r>
            </a:p>
          </p:txBody>
        </p:sp>
      </p:grpSp>
      <p:grpSp>
        <p:nvGrpSpPr>
          <p:cNvPr id="20" name="组合 19">
            <a:extLst>
              <a:ext uri="{FF2B5EF4-FFF2-40B4-BE49-F238E27FC236}">
                <a16:creationId xmlns:a16="http://schemas.microsoft.com/office/drawing/2014/main" id="{F519999E-5EC5-4BBC-8F71-FB70B6C6ED7F}"/>
              </a:ext>
            </a:extLst>
          </p:cNvPr>
          <p:cNvGrpSpPr/>
          <p:nvPr/>
        </p:nvGrpSpPr>
        <p:grpSpPr>
          <a:xfrm>
            <a:off x="1107496" y="3046588"/>
            <a:ext cx="1861801" cy="316540"/>
            <a:chOff x="2833199" y="1762412"/>
            <a:chExt cx="2482402" cy="422054"/>
          </a:xfrm>
        </p:grpSpPr>
        <p:sp>
          <p:nvSpPr>
            <p:cNvPr id="21" name="矩形 20">
              <a:extLst>
                <a:ext uri="{FF2B5EF4-FFF2-40B4-BE49-F238E27FC236}">
                  <a16:creationId xmlns:a16="http://schemas.microsoft.com/office/drawing/2014/main" id="{4CD17F49-779A-49A3-9046-7959F48FA08A}"/>
                </a:ext>
              </a:extLst>
            </p:cNvPr>
            <p:cNvSpPr/>
            <p:nvPr/>
          </p:nvSpPr>
          <p:spPr>
            <a:xfrm>
              <a:off x="4146050" y="1784356"/>
              <a:ext cx="1169551" cy="400110"/>
            </a:xfrm>
            <a:prstGeom prst="rect">
              <a:avLst/>
            </a:prstGeom>
          </p:spPr>
          <p:txBody>
            <a:bodyPr wrap="none">
              <a:spAutoFit/>
            </a:bodyPr>
            <a:lstStyle/>
            <a:p>
              <a:pPr algn="just"/>
              <a:r>
                <a:rPr lang="zh-CN" altLang="en-US" sz="1350" dirty="0">
                  <a:solidFill>
                    <a:srgbClr val="000000"/>
                  </a:solidFill>
                  <a:latin typeface="思源黑体" panose="020B0500000000000000" pitchFamily="34" charset="-122"/>
                  <a:ea typeface="思源黑体" panose="020B0500000000000000" pitchFamily="34" charset="-122"/>
                </a:rPr>
                <a:t>森林保护</a:t>
              </a:r>
            </a:p>
          </p:txBody>
        </p:sp>
        <p:sp>
          <p:nvSpPr>
            <p:cNvPr id="22" name="箭头: 五边形 21">
              <a:extLst>
                <a:ext uri="{FF2B5EF4-FFF2-40B4-BE49-F238E27FC236}">
                  <a16:creationId xmlns:a16="http://schemas.microsoft.com/office/drawing/2014/main" id="{9936EC15-AC7D-466F-94A6-48ED86EF3DD7}"/>
                </a:ext>
              </a:extLst>
            </p:cNvPr>
            <p:cNvSpPr/>
            <p:nvPr/>
          </p:nvSpPr>
          <p:spPr>
            <a:xfrm>
              <a:off x="2833199" y="1762412"/>
              <a:ext cx="1332412" cy="377043"/>
            </a:xfrm>
            <a:prstGeom prst="homePlate">
              <a:avLst>
                <a:gd name="adj" fmla="val 0"/>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bg1"/>
                  </a:solidFill>
                  <a:latin typeface="思源黑体" panose="020B0500000000000000" pitchFamily="34" charset="-122"/>
                  <a:ea typeface="思源黑体" panose="020B0500000000000000" pitchFamily="34" charset="-122"/>
                </a:rPr>
                <a:t>第四章</a:t>
              </a:r>
            </a:p>
          </p:txBody>
        </p:sp>
      </p:grpSp>
      <p:grpSp>
        <p:nvGrpSpPr>
          <p:cNvPr id="23" name="组合 22">
            <a:extLst>
              <a:ext uri="{FF2B5EF4-FFF2-40B4-BE49-F238E27FC236}">
                <a16:creationId xmlns:a16="http://schemas.microsoft.com/office/drawing/2014/main" id="{1D15FBF0-8905-4C23-96F0-0E61E7231E36}"/>
              </a:ext>
            </a:extLst>
          </p:cNvPr>
          <p:cNvGrpSpPr/>
          <p:nvPr/>
        </p:nvGrpSpPr>
        <p:grpSpPr>
          <a:xfrm>
            <a:off x="1107496" y="3486150"/>
            <a:ext cx="1852294" cy="319098"/>
            <a:chOff x="2833199" y="1762412"/>
            <a:chExt cx="2469724" cy="425465"/>
          </a:xfrm>
        </p:grpSpPr>
        <p:sp>
          <p:nvSpPr>
            <p:cNvPr id="24" name="矩形 23">
              <a:extLst>
                <a:ext uri="{FF2B5EF4-FFF2-40B4-BE49-F238E27FC236}">
                  <a16:creationId xmlns:a16="http://schemas.microsoft.com/office/drawing/2014/main" id="{6AF2F504-66E2-430A-ABDC-7208AFC5B74B}"/>
                </a:ext>
              </a:extLst>
            </p:cNvPr>
            <p:cNvSpPr/>
            <p:nvPr/>
          </p:nvSpPr>
          <p:spPr>
            <a:xfrm>
              <a:off x="4133373" y="1787767"/>
              <a:ext cx="1169550" cy="400110"/>
            </a:xfrm>
            <a:prstGeom prst="rect">
              <a:avLst/>
            </a:prstGeom>
          </p:spPr>
          <p:txBody>
            <a:bodyPr wrap="none">
              <a:spAutoFit/>
            </a:bodyPr>
            <a:lstStyle/>
            <a:p>
              <a:pPr algn="just"/>
              <a:r>
                <a:rPr lang="zh-CN" altLang="en-US" sz="1350" dirty="0">
                  <a:solidFill>
                    <a:srgbClr val="000000"/>
                  </a:solidFill>
                  <a:latin typeface="思源黑体" panose="020B0500000000000000" pitchFamily="34" charset="-122"/>
                  <a:ea typeface="思源黑体" panose="020B0500000000000000" pitchFamily="34" charset="-122"/>
                </a:rPr>
                <a:t>造林绿化</a:t>
              </a:r>
            </a:p>
          </p:txBody>
        </p:sp>
        <p:sp>
          <p:nvSpPr>
            <p:cNvPr id="25" name="箭头: 五边形 24">
              <a:extLst>
                <a:ext uri="{FF2B5EF4-FFF2-40B4-BE49-F238E27FC236}">
                  <a16:creationId xmlns:a16="http://schemas.microsoft.com/office/drawing/2014/main" id="{0D413FD1-2182-43CE-BF0E-3A1CF72E2847}"/>
                </a:ext>
              </a:extLst>
            </p:cNvPr>
            <p:cNvSpPr/>
            <p:nvPr/>
          </p:nvSpPr>
          <p:spPr>
            <a:xfrm>
              <a:off x="2833199" y="1762412"/>
              <a:ext cx="1332413" cy="377044"/>
            </a:xfrm>
            <a:prstGeom prst="homePlate">
              <a:avLst>
                <a:gd name="adj" fmla="val 0"/>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bg1"/>
                  </a:solidFill>
                  <a:latin typeface="思源黑体" panose="020B0500000000000000" pitchFamily="34" charset="-122"/>
                  <a:ea typeface="思源黑体" panose="020B0500000000000000" pitchFamily="34" charset="-122"/>
                </a:rPr>
                <a:t>第五章</a:t>
              </a:r>
            </a:p>
          </p:txBody>
        </p:sp>
      </p:grpSp>
      <p:grpSp>
        <p:nvGrpSpPr>
          <p:cNvPr id="29" name="组合 28">
            <a:extLst>
              <a:ext uri="{FF2B5EF4-FFF2-40B4-BE49-F238E27FC236}">
                <a16:creationId xmlns:a16="http://schemas.microsoft.com/office/drawing/2014/main" id="{8FE171CC-FB78-4FD0-8B09-1D7ACF44D8CF}"/>
              </a:ext>
            </a:extLst>
          </p:cNvPr>
          <p:cNvGrpSpPr/>
          <p:nvPr/>
        </p:nvGrpSpPr>
        <p:grpSpPr>
          <a:xfrm>
            <a:off x="3496919" y="2210974"/>
            <a:ext cx="1922639" cy="318686"/>
            <a:chOff x="2833199" y="1762412"/>
            <a:chExt cx="2563519" cy="424915"/>
          </a:xfrm>
        </p:grpSpPr>
        <p:sp>
          <p:nvSpPr>
            <p:cNvPr id="30" name="矩形 29">
              <a:extLst>
                <a:ext uri="{FF2B5EF4-FFF2-40B4-BE49-F238E27FC236}">
                  <a16:creationId xmlns:a16="http://schemas.microsoft.com/office/drawing/2014/main" id="{390808BA-1931-4810-B1A4-748506F74974}"/>
                </a:ext>
              </a:extLst>
            </p:cNvPr>
            <p:cNvSpPr/>
            <p:nvPr/>
          </p:nvSpPr>
          <p:spPr>
            <a:xfrm>
              <a:off x="4227167" y="1787217"/>
              <a:ext cx="1169551" cy="400110"/>
            </a:xfrm>
            <a:prstGeom prst="rect">
              <a:avLst/>
            </a:prstGeom>
          </p:spPr>
          <p:txBody>
            <a:bodyPr wrap="none">
              <a:spAutoFit/>
            </a:bodyPr>
            <a:lstStyle/>
            <a:p>
              <a:pPr algn="just"/>
              <a:r>
                <a:rPr lang="zh-CN" altLang="en-US" sz="1350" dirty="0">
                  <a:solidFill>
                    <a:srgbClr val="000000"/>
                  </a:solidFill>
                  <a:latin typeface="思源黑体" panose="020B0500000000000000" pitchFamily="34" charset="-122"/>
                  <a:ea typeface="思源黑体" panose="020B0500000000000000" pitchFamily="34" charset="-122"/>
                </a:rPr>
                <a:t>监督检查</a:t>
              </a:r>
            </a:p>
          </p:txBody>
        </p:sp>
        <p:sp>
          <p:nvSpPr>
            <p:cNvPr id="31" name="箭头: 五边形 30">
              <a:extLst>
                <a:ext uri="{FF2B5EF4-FFF2-40B4-BE49-F238E27FC236}">
                  <a16:creationId xmlns:a16="http://schemas.microsoft.com/office/drawing/2014/main" id="{B9984072-BE58-4C20-A60E-574FF7898F70}"/>
                </a:ext>
              </a:extLst>
            </p:cNvPr>
            <p:cNvSpPr/>
            <p:nvPr/>
          </p:nvSpPr>
          <p:spPr>
            <a:xfrm>
              <a:off x="2833199" y="1762412"/>
              <a:ext cx="1332412" cy="377043"/>
            </a:xfrm>
            <a:prstGeom prst="homePlate">
              <a:avLst>
                <a:gd name="adj" fmla="val 0"/>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bg1"/>
                  </a:solidFill>
                  <a:latin typeface="思源黑体" panose="020B0500000000000000" pitchFamily="34" charset="-122"/>
                  <a:ea typeface="思源黑体" panose="020B0500000000000000" pitchFamily="34" charset="-122"/>
                </a:rPr>
                <a:t>第七章</a:t>
              </a:r>
            </a:p>
          </p:txBody>
        </p:sp>
      </p:grpSp>
      <p:grpSp>
        <p:nvGrpSpPr>
          <p:cNvPr id="35" name="组合 34">
            <a:extLst>
              <a:ext uri="{FF2B5EF4-FFF2-40B4-BE49-F238E27FC236}">
                <a16:creationId xmlns:a16="http://schemas.microsoft.com/office/drawing/2014/main" id="{8EE857A9-4D14-4177-AFCE-D70A0D633495}"/>
              </a:ext>
            </a:extLst>
          </p:cNvPr>
          <p:cNvGrpSpPr/>
          <p:nvPr/>
        </p:nvGrpSpPr>
        <p:grpSpPr>
          <a:xfrm>
            <a:off x="1107496" y="1809750"/>
            <a:ext cx="1507141" cy="319098"/>
            <a:chOff x="2833199" y="1762412"/>
            <a:chExt cx="2009522" cy="425465"/>
          </a:xfrm>
        </p:grpSpPr>
        <p:sp>
          <p:nvSpPr>
            <p:cNvPr id="36" name="矩形 35">
              <a:extLst>
                <a:ext uri="{FF2B5EF4-FFF2-40B4-BE49-F238E27FC236}">
                  <a16:creationId xmlns:a16="http://schemas.microsoft.com/office/drawing/2014/main" id="{1C514CCE-857D-4612-A21A-935EB0786B7C}"/>
                </a:ext>
              </a:extLst>
            </p:cNvPr>
            <p:cNvSpPr/>
            <p:nvPr/>
          </p:nvSpPr>
          <p:spPr>
            <a:xfrm>
              <a:off x="4134834" y="1787767"/>
              <a:ext cx="707887" cy="400110"/>
            </a:xfrm>
            <a:prstGeom prst="rect">
              <a:avLst/>
            </a:prstGeom>
          </p:spPr>
          <p:txBody>
            <a:bodyPr wrap="none">
              <a:spAutoFit/>
            </a:bodyPr>
            <a:lstStyle/>
            <a:p>
              <a:pPr algn="just"/>
              <a:r>
                <a:rPr lang="zh-CN" altLang="en-US" sz="1350" dirty="0">
                  <a:solidFill>
                    <a:srgbClr val="000000"/>
                  </a:solidFill>
                  <a:latin typeface="思源黑体" panose="020B0500000000000000" pitchFamily="34" charset="-122"/>
                  <a:ea typeface="思源黑体" panose="020B0500000000000000" pitchFamily="34" charset="-122"/>
                </a:rPr>
                <a:t>总则</a:t>
              </a:r>
            </a:p>
          </p:txBody>
        </p:sp>
        <p:sp>
          <p:nvSpPr>
            <p:cNvPr id="37" name="箭头: 五边形 36">
              <a:extLst>
                <a:ext uri="{FF2B5EF4-FFF2-40B4-BE49-F238E27FC236}">
                  <a16:creationId xmlns:a16="http://schemas.microsoft.com/office/drawing/2014/main" id="{824BF978-91AE-45D0-8A2C-94FFEF8EE05D}"/>
                </a:ext>
              </a:extLst>
            </p:cNvPr>
            <p:cNvSpPr/>
            <p:nvPr/>
          </p:nvSpPr>
          <p:spPr>
            <a:xfrm>
              <a:off x="2833199" y="1762412"/>
              <a:ext cx="1332412" cy="377044"/>
            </a:xfrm>
            <a:prstGeom prst="homePlate">
              <a:avLst>
                <a:gd name="adj" fmla="val 0"/>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bg1"/>
                  </a:solidFill>
                  <a:latin typeface="思源黑体" panose="020B0500000000000000" pitchFamily="34" charset="-122"/>
                  <a:ea typeface="思源黑体" panose="020B0500000000000000" pitchFamily="34" charset="-122"/>
                </a:rPr>
                <a:t>第一章</a:t>
              </a:r>
            </a:p>
          </p:txBody>
        </p:sp>
      </p:grpSp>
      <p:grpSp>
        <p:nvGrpSpPr>
          <p:cNvPr id="38" name="组合 37">
            <a:extLst>
              <a:ext uri="{FF2B5EF4-FFF2-40B4-BE49-F238E27FC236}">
                <a16:creationId xmlns:a16="http://schemas.microsoft.com/office/drawing/2014/main" id="{1A9BB7ED-7E15-4C36-A2A1-7E0C10B602E3}"/>
              </a:ext>
            </a:extLst>
          </p:cNvPr>
          <p:cNvGrpSpPr/>
          <p:nvPr/>
        </p:nvGrpSpPr>
        <p:grpSpPr>
          <a:xfrm>
            <a:off x="3496920" y="3016595"/>
            <a:ext cx="1625788" cy="318954"/>
            <a:chOff x="2833199" y="1762412"/>
            <a:chExt cx="2167718" cy="425273"/>
          </a:xfrm>
        </p:grpSpPr>
        <p:sp>
          <p:nvSpPr>
            <p:cNvPr id="39" name="矩形 38">
              <a:extLst>
                <a:ext uri="{FF2B5EF4-FFF2-40B4-BE49-F238E27FC236}">
                  <a16:creationId xmlns:a16="http://schemas.microsoft.com/office/drawing/2014/main" id="{43EB8D18-C82D-4C78-B7F6-61FBF8C5309D}"/>
                </a:ext>
              </a:extLst>
            </p:cNvPr>
            <p:cNvSpPr/>
            <p:nvPr/>
          </p:nvSpPr>
          <p:spPr>
            <a:xfrm>
              <a:off x="4293030" y="1787575"/>
              <a:ext cx="707887" cy="400110"/>
            </a:xfrm>
            <a:prstGeom prst="rect">
              <a:avLst/>
            </a:prstGeom>
          </p:spPr>
          <p:txBody>
            <a:bodyPr wrap="none">
              <a:spAutoFit/>
            </a:bodyPr>
            <a:lstStyle/>
            <a:p>
              <a:pPr algn="just"/>
              <a:r>
                <a:rPr lang="zh-CN" altLang="en-US" sz="1350" dirty="0">
                  <a:solidFill>
                    <a:srgbClr val="000000"/>
                  </a:solidFill>
                  <a:latin typeface="思源黑体" panose="020B0500000000000000" pitchFamily="34" charset="-122"/>
                  <a:ea typeface="思源黑体" panose="020B0500000000000000" pitchFamily="34" charset="-122"/>
                </a:rPr>
                <a:t>附则</a:t>
              </a:r>
            </a:p>
          </p:txBody>
        </p:sp>
        <p:sp>
          <p:nvSpPr>
            <p:cNvPr id="40" name="箭头: 五边形 39">
              <a:extLst>
                <a:ext uri="{FF2B5EF4-FFF2-40B4-BE49-F238E27FC236}">
                  <a16:creationId xmlns:a16="http://schemas.microsoft.com/office/drawing/2014/main" id="{4EB417ED-A2C4-4D64-8C05-8EBB492AF9FC}"/>
                </a:ext>
              </a:extLst>
            </p:cNvPr>
            <p:cNvSpPr/>
            <p:nvPr/>
          </p:nvSpPr>
          <p:spPr>
            <a:xfrm>
              <a:off x="2833199" y="1762412"/>
              <a:ext cx="1332412" cy="377044"/>
            </a:xfrm>
            <a:prstGeom prst="homePlate">
              <a:avLst>
                <a:gd name="adj" fmla="val 0"/>
              </a:avLst>
            </a:prstGeom>
            <a:solidFill>
              <a:schemeClr val="accent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50" b="1" dirty="0">
                  <a:solidFill>
                    <a:schemeClr val="bg1"/>
                  </a:solidFill>
                  <a:latin typeface="思源黑体" panose="020B0500000000000000" pitchFamily="34" charset="-122"/>
                  <a:ea typeface="思源黑体" panose="020B0500000000000000" pitchFamily="34" charset="-122"/>
                </a:rPr>
                <a:t>第九章</a:t>
              </a:r>
            </a:p>
          </p:txBody>
        </p:sp>
      </p:grpSp>
      <p:pic>
        <p:nvPicPr>
          <p:cNvPr id="6" name="图片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91200" y="1249878"/>
            <a:ext cx="2798307" cy="2798307"/>
          </a:xfrm>
          <a:prstGeom prst="rect">
            <a:avLst/>
          </a:prstGeom>
        </p:spPr>
      </p:pic>
      <p:pic>
        <p:nvPicPr>
          <p:cNvPr id="3" name="图片 2">
            <a:extLst>
              <a:ext uri="{FF2B5EF4-FFF2-40B4-BE49-F238E27FC236}">
                <a16:creationId xmlns:a16="http://schemas.microsoft.com/office/drawing/2014/main" id="{BC104A38-7CA1-44C8-9F14-21A9E8B7D904}"/>
              </a:ext>
            </a:extLst>
          </p:cNvPr>
          <p:cNvPicPr>
            <a:picLocks noChangeAspect="1"/>
          </p:cNvPicPr>
          <p:nvPr/>
        </p:nvPicPr>
        <p:blipFill>
          <a:blip r:embed="rId4"/>
          <a:stretch>
            <a:fillRect/>
          </a:stretch>
        </p:blipFill>
        <p:spPr>
          <a:xfrm>
            <a:off x="3496919" y="2618425"/>
            <a:ext cx="1932599" cy="384081"/>
          </a:xfrm>
          <a:prstGeom prst="rect">
            <a:avLst/>
          </a:prstGeom>
        </p:spPr>
      </p:pic>
      <p:pic>
        <p:nvPicPr>
          <p:cNvPr id="7" name="图片 6">
            <a:extLst>
              <a:ext uri="{FF2B5EF4-FFF2-40B4-BE49-F238E27FC236}">
                <a16:creationId xmlns:a16="http://schemas.microsoft.com/office/drawing/2014/main" id="{6AA41899-2BA3-40C5-B0ED-8263A783D143}"/>
              </a:ext>
            </a:extLst>
          </p:cNvPr>
          <p:cNvPicPr>
            <a:picLocks noChangeAspect="1"/>
          </p:cNvPicPr>
          <p:nvPr/>
        </p:nvPicPr>
        <p:blipFill>
          <a:blip r:embed="rId5"/>
          <a:stretch>
            <a:fillRect/>
          </a:stretch>
        </p:blipFill>
        <p:spPr>
          <a:xfrm>
            <a:off x="3496919" y="1810172"/>
            <a:ext cx="1932599" cy="390178"/>
          </a:xfrm>
          <a:prstGeom prst="rect">
            <a:avLst/>
          </a:prstGeom>
        </p:spPr>
      </p:pic>
      <p:pic>
        <p:nvPicPr>
          <p:cNvPr id="8" name="图片 7">
            <a:extLst>
              <a:ext uri="{FF2B5EF4-FFF2-40B4-BE49-F238E27FC236}">
                <a16:creationId xmlns:a16="http://schemas.microsoft.com/office/drawing/2014/main" id="{0B2DD751-43AF-42DB-956F-BF4D4FC71FAC}"/>
              </a:ext>
            </a:extLst>
          </p:cNvPr>
          <p:cNvPicPr>
            <a:picLocks noChangeAspect="1"/>
          </p:cNvPicPr>
          <p:nvPr/>
        </p:nvPicPr>
        <p:blipFill>
          <a:blip r:embed="rId6"/>
          <a:stretch>
            <a:fillRect/>
          </a:stretch>
        </p:blipFill>
        <p:spPr>
          <a:xfrm>
            <a:off x="1019983" y="4019550"/>
            <a:ext cx="6084335" cy="365792"/>
          </a:xfrm>
          <a:prstGeom prst="rect">
            <a:avLst/>
          </a:prstGeom>
        </p:spPr>
      </p:pic>
      <p:pic>
        <p:nvPicPr>
          <p:cNvPr id="9" name="图片 8">
            <a:extLst>
              <a:ext uri="{FF2B5EF4-FFF2-40B4-BE49-F238E27FC236}">
                <a16:creationId xmlns:a16="http://schemas.microsoft.com/office/drawing/2014/main" id="{8805910A-BD64-440A-8928-9192572829F3}"/>
              </a:ext>
            </a:extLst>
          </p:cNvPr>
          <p:cNvPicPr>
            <a:picLocks noChangeAspect="1"/>
          </p:cNvPicPr>
          <p:nvPr/>
        </p:nvPicPr>
        <p:blipFill>
          <a:blip r:embed="rId7"/>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398535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fltVal val="0"/>
                                          </p:val>
                                        </p:tav>
                                        <p:tav tm="100000">
                                          <p:val>
                                            <p:strVal val="#ppt_h"/>
                                          </p:val>
                                        </p:tav>
                                      </p:tavLst>
                                    </p:anim>
                                    <p:animEffect transition="in" filter="fade">
                                      <p:cBhvr>
                                        <p:cTn id="9" dur="500"/>
                                        <p:tgtEl>
                                          <p:spTgt spid="35"/>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par>
                                <p:cTn id="15" presetID="53" presetClass="entr" presetSubtype="16"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par>
                                <p:cTn id="20" presetID="53" presetClass="entr" presetSubtype="16"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par>
                                <p:cTn id="30" presetID="53"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nodeType="click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1+#ppt_w/2"/>
                                          </p:val>
                                        </p:tav>
                                        <p:tav tm="100000">
                                          <p:val>
                                            <p:strVal val="#ppt_x"/>
                                          </p:val>
                                        </p:tav>
                                      </p:tavLst>
                                    </p:anim>
                                    <p:anim calcmode="lin" valueType="num">
                                      <p:cBhvr additive="base">
                                        <p:cTn id="45"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E5F07C1-E230-9927-8C29-669BDC369BCB}"/>
              </a:ext>
            </a:extLst>
          </p:cNvPr>
          <p:cNvSpPr txBox="1"/>
          <p:nvPr/>
        </p:nvSpPr>
        <p:spPr>
          <a:xfrm>
            <a:off x="1270000" y="127000"/>
            <a:ext cx="5080000" cy="123111"/>
          </a:xfrm>
          <a:prstGeom prst="rect">
            <a:avLst/>
          </a:prstGeom>
          <a:noFill/>
        </p:spPr>
        <p:txBody>
          <a:bodyPr vert="horz" rtlCol="0">
            <a:spAutoFit/>
          </a:bodyPr>
          <a:lstStyle/>
          <a:p>
            <a:r>
              <a:rPr lang="zh-CN" altLang="en-US" sz="200"/>
              <a:t>（</a:t>
            </a:r>
            <a:r>
              <a:rPr lang="en-US" altLang="zh-CN" sz="200"/>
              <a:t>2</a:t>
            </a:r>
            <a:r>
              <a:rPr lang="zh-CN" altLang="en-US" sz="200"/>
              <a:t>）在水土保持措施竣工验收时提交施工总结报告，施工总结报告应按照规范要求编写，并能够保证满足水土保持设施竣工验收的要求。</a:t>
            </a:r>
          </a:p>
        </p:txBody>
      </p:sp>
      <p:sp>
        <p:nvSpPr>
          <p:cNvPr id="2" name="文本框 1">
            <a:extLst>
              <a:ext uri="{FF2B5EF4-FFF2-40B4-BE49-F238E27FC236}">
                <a16:creationId xmlns:a16="http://schemas.microsoft.com/office/drawing/2014/main" id="{5AA6FC77-AD0A-995A-7DE5-8E00BFFBD2F7}"/>
              </a:ext>
            </a:extLst>
          </p:cNvPr>
          <p:cNvSpPr txBox="1"/>
          <p:nvPr/>
        </p:nvSpPr>
        <p:spPr>
          <a:xfrm>
            <a:off x="1270000" y="63500"/>
            <a:ext cx="5080000" cy="123111"/>
          </a:xfrm>
          <a:prstGeom prst="rect">
            <a:avLst/>
          </a:prstGeom>
          <a:noFill/>
        </p:spPr>
        <p:txBody>
          <a:bodyPr vert="horz" rtlCol="0">
            <a:spAutoFit/>
          </a:bodyPr>
          <a:lstStyle/>
          <a:p>
            <a:r>
              <a:rPr lang="zh-CN" altLang="en-US" sz="200"/>
              <a:t>主要河流有湘江、潇水、宁远河、泠江、白水、祁水、舂陵水、永明河等。</a:t>
            </a:r>
          </a:p>
        </p:txBody>
      </p:sp>
      <p:pic>
        <p:nvPicPr>
          <p:cNvPr id="6" name="图片 5">
            <a:extLst>
              <a:ext uri="{FF2B5EF4-FFF2-40B4-BE49-F238E27FC236}">
                <a16:creationId xmlns:a16="http://schemas.microsoft.com/office/drawing/2014/main" id="{D71947DF-C544-4281-82ED-D942247EB0A5}"/>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菱形 9">
            <a:extLst>
              <a:ext uri="{FF2B5EF4-FFF2-40B4-BE49-F238E27FC236}">
                <a16:creationId xmlns:a16="http://schemas.microsoft.com/office/drawing/2014/main" id="{24B0409E-8CC0-4253-82D0-1E20EABFA81A}"/>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矩形 10">
            <a:extLst>
              <a:ext uri="{FF2B5EF4-FFF2-40B4-BE49-F238E27FC236}">
                <a16:creationId xmlns:a16="http://schemas.microsoft.com/office/drawing/2014/main" id="{FDEC5E48-A3FC-4025-AB77-BBA4ECD75AC7}"/>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7F702FE5-F130-454B-A099-AEC756AC1DB0}"/>
              </a:ext>
            </a:extLst>
          </p:cNvPr>
          <p:cNvPicPr>
            <a:picLocks noChangeAspect="1"/>
          </p:cNvPicPr>
          <p:nvPr/>
        </p:nvPicPr>
        <p:blipFill>
          <a:blip r:embed="rId3"/>
          <a:stretch>
            <a:fillRect/>
          </a:stretch>
        </p:blipFill>
        <p:spPr>
          <a:xfrm>
            <a:off x="945430" y="3084217"/>
            <a:ext cx="7071973" cy="1036410"/>
          </a:xfrm>
          <a:prstGeom prst="rect">
            <a:avLst/>
          </a:prstGeom>
        </p:spPr>
      </p:pic>
      <p:pic>
        <p:nvPicPr>
          <p:cNvPr id="12" name="图片 11">
            <a:extLst>
              <a:ext uri="{FF2B5EF4-FFF2-40B4-BE49-F238E27FC236}">
                <a16:creationId xmlns:a16="http://schemas.microsoft.com/office/drawing/2014/main" id="{47C42342-7A26-4D96-848C-B1C2441F0B67}"/>
              </a:ext>
            </a:extLst>
          </p:cNvPr>
          <p:cNvPicPr>
            <a:picLocks noChangeAspect="1"/>
          </p:cNvPicPr>
          <p:nvPr/>
        </p:nvPicPr>
        <p:blipFill>
          <a:blip r:embed="rId4"/>
          <a:stretch>
            <a:fillRect/>
          </a:stretch>
        </p:blipFill>
        <p:spPr>
          <a:xfrm>
            <a:off x="945430" y="1915849"/>
            <a:ext cx="7230483" cy="890093"/>
          </a:xfrm>
          <a:prstGeom prst="rect">
            <a:avLst/>
          </a:prstGeom>
        </p:spPr>
      </p:pic>
      <p:pic>
        <p:nvPicPr>
          <p:cNvPr id="13" name="图片 12">
            <a:extLst>
              <a:ext uri="{FF2B5EF4-FFF2-40B4-BE49-F238E27FC236}">
                <a16:creationId xmlns:a16="http://schemas.microsoft.com/office/drawing/2014/main" id="{1B4E8A36-AF02-4229-B086-2CAF246E224B}"/>
              </a:ext>
            </a:extLst>
          </p:cNvPr>
          <p:cNvPicPr>
            <a:picLocks noChangeAspect="1"/>
          </p:cNvPicPr>
          <p:nvPr/>
        </p:nvPicPr>
        <p:blipFill>
          <a:blip r:embed="rId5"/>
          <a:stretch>
            <a:fillRect/>
          </a:stretch>
        </p:blipFill>
        <p:spPr>
          <a:xfrm>
            <a:off x="1051560" y="1438515"/>
            <a:ext cx="1511939" cy="499915"/>
          </a:xfrm>
          <a:prstGeom prst="rect">
            <a:avLst/>
          </a:prstGeom>
        </p:spPr>
      </p:pic>
      <p:pic>
        <p:nvPicPr>
          <p:cNvPr id="14" name="图片 13">
            <a:extLst>
              <a:ext uri="{FF2B5EF4-FFF2-40B4-BE49-F238E27FC236}">
                <a16:creationId xmlns:a16="http://schemas.microsoft.com/office/drawing/2014/main" id="{B396263B-D183-4757-954F-69A2FD7E6D3D}"/>
              </a:ext>
            </a:extLst>
          </p:cNvPr>
          <p:cNvPicPr>
            <a:picLocks noChangeAspect="1"/>
          </p:cNvPicPr>
          <p:nvPr/>
        </p:nvPicPr>
        <p:blipFill>
          <a:blip r:embed="rId6"/>
          <a:stretch>
            <a:fillRect/>
          </a:stretch>
        </p:blipFill>
        <p:spPr>
          <a:xfrm>
            <a:off x="378735" y="438150"/>
            <a:ext cx="2060627" cy="432854"/>
          </a:xfrm>
          <a:prstGeom prst="rect">
            <a:avLst/>
          </a:prstGeom>
        </p:spPr>
      </p:pic>
    </p:spTree>
    <p:extLst>
      <p:ext uri="{BB962C8B-B14F-4D97-AF65-F5344CB8AC3E}">
        <p14:creationId xmlns:p14="http://schemas.microsoft.com/office/powerpoint/2010/main" val="994828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D02ED08B-4DAD-0374-DEB7-7BDF632D6726}"/>
              </a:ext>
            </a:extLst>
          </p:cNvPr>
          <p:cNvSpPr txBox="1"/>
          <p:nvPr/>
        </p:nvSpPr>
        <p:spPr>
          <a:xfrm>
            <a:off x="1270000" y="127000"/>
            <a:ext cx="5080000" cy="123111"/>
          </a:xfrm>
          <a:prstGeom prst="rect">
            <a:avLst/>
          </a:prstGeom>
          <a:noFill/>
        </p:spPr>
        <p:txBody>
          <a:bodyPr vert="horz" rtlCol="0">
            <a:spAutoFit/>
          </a:bodyPr>
          <a:lstStyle/>
          <a:p>
            <a:r>
              <a:rPr lang="en-US" altLang="zh-CN" sz="200"/>
              <a:t>a</a:t>
            </a:r>
            <a:r>
              <a:rPr lang="zh-CN" altLang="en-US" sz="200"/>
              <a:t>、检查铝合金型材的出厂合格证，化学成分和力学性能检测报告。</a:t>
            </a:r>
          </a:p>
        </p:txBody>
      </p:sp>
      <p:sp>
        <p:nvSpPr>
          <p:cNvPr id="2" name="文本框 1">
            <a:extLst>
              <a:ext uri="{FF2B5EF4-FFF2-40B4-BE49-F238E27FC236}">
                <a16:creationId xmlns:a16="http://schemas.microsoft.com/office/drawing/2014/main" id="{5837A762-E411-4EF9-FA22-BCD27B11754F}"/>
              </a:ext>
            </a:extLst>
          </p:cNvPr>
          <p:cNvSpPr txBox="1"/>
          <p:nvPr/>
        </p:nvSpPr>
        <p:spPr>
          <a:xfrm>
            <a:off x="1270000" y="63500"/>
            <a:ext cx="5080000" cy="123111"/>
          </a:xfrm>
          <a:prstGeom prst="rect">
            <a:avLst/>
          </a:prstGeom>
          <a:noFill/>
        </p:spPr>
        <p:txBody>
          <a:bodyPr vert="horz" rtlCol="0">
            <a:spAutoFit/>
          </a:bodyPr>
          <a:lstStyle/>
          <a:p>
            <a:r>
              <a:rPr lang="en-US" altLang="zh-CN" sz="200"/>
              <a:t>(d)</a:t>
            </a:r>
            <a:r>
              <a:rPr lang="zh-CN" altLang="en-US" sz="200"/>
              <a:t>对张拉力回复到设计张拉力的</a:t>
            </a:r>
            <a:r>
              <a:rPr lang="en-US" altLang="zh-CN" sz="200"/>
              <a:t>100%</a:t>
            </a:r>
            <a:r>
              <a:rPr lang="zh-CN" altLang="en-US" sz="200"/>
              <a:t>，并量测钢绞线的伸长量。</a:t>
            </a:r>
          </a:p>
        </p:txBody>
      </p:sp>
      <p:pic>
        <p:nvPicPr>
          <p:cNvPr id="11" name="图片 10">
            <a:extLst>
              <a:ext uri="{FF2B5EF4-FFF2-40B4-BE49-F238E27FC236}">
                <a16:creationId xmlns:a16="http://schemas.microsoft.com/office/drawing/2014/main" id="{56ACA82A-F4B4-4071-A3BF-57CD3AFCB82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菱形 7">
            <a:extLst>
              <a:ext uri="{FF2B5EF4-FFF2-40B4-BE49-F238E27FC236}">
                <a16:creationId xmlns:a16="http://schemas.microsoft.com/office/drawing/2014/main" id="{8F18D99B-4A59-4883-AE21-F7C737CEA8FA}"/>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矩形 9">
            <a:extLst>
              <a:ext uri="{FF2B5EF4-FFF2-40B4-BE49-F238E27FC236}">
                <a16:creationId xmlns:a16="http://schemas.microsoft.com/office/drawing/2014/main" id="{989AE868-64CB-41DE-A6B0-B74D6F586D2A}"/>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69241" y="2132602"/>
            <a:ext cx="3407959" cy="2725148"/>
          </a:xfrm>
          <a:prstGeom prst="rect">
            <a:avLst/>
          </a:prstGeom>
        </p:spPr>
      </p:pic>
      <p:pic>
        <p:nvPicPr>
          <p:cNvPr id="3" name="图片 2">
            <a:extLst>
              <a:ext uri="{FF2B5EF4-FFF2-40B4-BE49-F238E27FC236}">
                <a16:creationId xmlns:a16="http://schemas.microsoft.com/office/drawing/2014/main" id="{111CDDCA-0B0A-4C70-A67D-7B6059F18278}"/>
              </a:ext>
            </a:extLst>
          </p:cNvPr>
          <p:cNvPicPr>
            <a:picLocks noChangeAspect="1"/>
          </p:cNvPicPr>
          <p:nvPr/>
        </p:nvPicPr>
        <p:blipFill>
          <a:blip r:embed="rId4"/>
          <a:stretch>
            <a:fillRect/>
          </a:stretch>
        </p:blipFill>
        <p:spPr>
          <a:xfrm>
            <a:off x="1096945" y="1581150"/>
            <a:ext cx="1798476" cy="493819"/>
          </a:xfrm>
          <a:prstGeom prst="rect">
            <a:avLst/>
          </a:prstGeom>
        </p:spPr>
      </p:pic>
      <p:pic>
        <p:nvPicPr>
          <p:cNvPr id="12" name="图片 11">
            <a:extLst>
              <a:ext uri="{FF2B5EF4-FFF2-40B4-BE49-F238E27FC236}">
                <a16:creationId xmlns:a16="http://schemas.microsoft.com/office/drawing/2014/main" id="{0017E29C-3EAD-4DD6-8E9D-3AEC37007E49}"/>
              </a:ext>
            </a:extLst>
          </p:cNvPr>
          <p:cNvPicPr>
            <a:picLocks noChangeAspect="1"/>
          </p:cNvPicPr>
          <p:nvPr/>
        </p:nvPicPr>
        <p:blipFill>
          <a:blip r:embed="rId5"/>
          <a:stretch>
            <a:fillRect/>
          </a:stretch>
        </p:blipFill>
        <p:spPr>
          <a:xfrm>
            <a:off x="1066800" y="2001255"/>
            <a:ext cx="6986622" cy="2371550"/>
          </a:xfrm>
          <a:prstGeom prst="rect">
            <a:avLst/>
          </a:prstGeom>
        </p:spPr>
      </p:pic>
      <p:pic>
        <p:nvPicPr>
          <p:cNvPr id="13" name="图片 12">
            <a:extLst>
              <a:ext uri="{FF2B5EF4-FFF2-40B4-BE49-F238E27FC236}">
                <a16:creationId xmlns:a16="http://schemas.microsoft.com/office/drawing/2014/main" id="{FB8EA084-CFF7-4BD5-B375-E09C65496A25}"/>
              </a:ext>
            </a:extLst>
          </p:cNvPr>
          <p:cNvPicPr>
            <a:picLocks noChangeAspect="1"/>
          </p:cNvPicPr>
          <p:nvPr/>
        </p:nvPicPr>
        <p:blipFill>
          <a:blip r:embed="rId6"/>
          <a:stretch>
            <a:fillRect/>
          </a:stretch>
        </p:blipFill>
        <p:spPr>
          <a:xfrm>
            <a:off x="378735" y="438150"/>
            <a:ext cx="2060627" cy="432854"/>
          </a:xfrm>
          <a:prstGeom prst="rect">
            <a:avLst/>
          </a:prstGeom>
        </p:spPr>
      </p:pic>
    </p:spTree>
    <p:extLst>
      <p:ext uri="{BB962C8B-B14F-4D97-AF65-F5344CB8AC3E}">
        <p14:creationId xmlns:p14="http://schemas.microsoft.com/office/powerpoint/2010/main" val="42167618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5E4835AB-4D4D-DFDF-4AB1-6945D3F60FAC}"/>
              </a:ext>
            </a:extLst>
          </p:cNvPr>
          <p:cNvSpPr txBox="1"/>
          <p:nvPr/>
        </p:nvSpPr>
        <p:spPr>
          <a:xfrm>
            <a:off x="1270000" y="127000"/>
            <a:ext cx="5080000" cy="123111"/>
          </a:xfrm>
          <a:prstGeom prst="rect">
            <a:avLst/>
          </a:prstGeom>
          <a:noFill/>
        </p:spPr>
        <p:txBody>
          <a:bodyPr vert="horz" rtlCol="0">
            <a:spAutoFit/>
          </a:bodyPr>
          <a:lstStyle/>
          <a:p>
            <a:r>
              <a:rPr lang="zh-CN" altLang="en-US" sz="200"/>
              <a:t>一、关于钢筋的连接方式</a:t>
            </a:r>
            <a:r>
              <a:rPr lang="en-US" altLang="zh-CN" sz="200"/>
              <a:t>:</a:t>
            </a:r>
            <a:endParaRPr lang="zh-CN" altLang="en-US" sz="200"/>
          </a:p>
        </p:txBody>
      </p:sp>
      <p:sp>
        <p:nvSpPr>
          <p:cNvPr id="2" name="文本框 1">
            <a:extLst>
              <a:ext uri="{FF2B5EF4-FFF2-40B4-BE49-F238E27FC236}">
                <a16:creationId xmlns:a16="http://schemas.microsoft.com/office/drawing/2014/main" id="{8E39F8CA-4C52-8518-22F7-70DA03FB0258}"/>
              </a:ext>
            </a:extLst>
          </p:cNvPr>
          <p:cNvSpPr txBox="1"/>
          <p:nvPr/>
        </p:nvSpPr>
        <p:spPr>
          <a:xfrm>
            <a:off x="1270000" y="63500"/>
            <a:ext cx="5080000" cy="123111"/>
          </a:xfrm>
          <a:prstGeom prst="rect">
            <a:avLst/>
          </a:prstGeom>
          <a:noFill/>
        </p:spPr>
        <p:txBody>
          <a:bodyPr vert="horz" rtlCol="0">
            <a:spAutoFit/>
          </a:bodyPr>
          <a:lstStyle/>
          <a:p>
            <a:r>
              <a:rPr lang="zh-CN" altLang="en-US" sz="200"/>
              <a:t>符合要求后用二甲苯进行清洗，再注胶。</a:t>
            </a:r>
          </a:p>
        </p:txBody>
      </p:sp>
      <p:pic>
        <p:nvPicPr>
          <p:cNvPr id="13" name="图片 12">
            <a:extLst>
              <a:ext uri="{FF2B5EF4-FFF2-40B4-BE49-F238E27FC236}">
                <a16:creationId xmlns:a16="http://schemas.microsoft.com/office/drawing/2014/main" id="{0A35F156-87C9-4F2E-B14C-F44FD975E15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菱形 9">
            <a:extLst>
              <a:ext uri="{FF2B5EF4-FFF2-40B4-BE49-F238E27FC236}">
                <a16:creationId xmlns:a16="http://schemas.microsoft.com/office/drawing/2014/main" id="{96234F0E-3AD1-4D10-A65A-24708729B70B}"/>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矩形 10">
            <a:extLst>
              <a:ext uri="{FF2B5EF4-FFF2-40B4-BE49-F238E27FC236}">
                <a16:creationId xmlns:a16="http://schemas.microsoft.com/office/drawing/2014/main" id="{75D413AD-D111-483E-91BD-AF3A6E7A6302}"/>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a:extLst>
              <a:ext uri="{FF2B5EF4-FFF2-40B4-BE49-F238E27FC236}">
                <a16:creationId xmlns:a16="http://schemas.microsoft.com/office/drawing/2014/main" id="{F9FD83B5-20D3-460A-B0CA-3BB7ABB4DC65}"/>
              </a:ext>
            </a:extLst>
          </p:cNvPr>
          <p:cNvPicPr>
            <a:picLocks noChangeAspect="1"/>
          </p:cNvPicPr>
          <p:nvPr/>
        </p:nvPicPr>
        <p:blipFill>
          <a:blip r:embed="rId3"/>
          <a:stretch>
            <a:fillRect/>
          </a:stretch>
        </p:blipFill>
        <p:spPr>
          <a:xfrm>
            <a:off x="4627518" y="1749522"/>
            <a:ext cx="3694496" cy="2828789"/>
          </a:xfrm>
          <a:prstGeom prst="rect">
            <a:avLst/>
          </a:prstGeom>
        </p:spPr>
      </p:pic>
      <p:pic>
        <p:nvPicPr>
          <p:cNvPr id="14" name="图片 13">
            <a:extLst>
              <a:ext uri="{FF2B5EF4-FFF2-40B4-BE49-F238E27FC236}">
                <a16:creationId xmlns:a16="http://schemas.microsoft.com/office/drawing/2014/main" id="{817C0B97-2C76-4671-8CED-4233D22B60A2}"/>
              </a:ext>
            </a:extLst>
          </p:cNvPr>
          <p:cNvPicPr>
            <a:picLocks noChangeAspect="1"/>
          </p:cNvPicPr>
          <p:nvPr/>
        </p:nvPicPr>
        <p:blipFill>
          <a:blip r:embed="rId4"/>
          <a:stretch>
            <a:fillRect/>
          </a:stretch>
        </p:blipFill>
        <p:spPr>
          <a:xfrm>
            <a:off x="741319" y="1749522"/>
            <a:ext cx="3688400" cy="2828789"/>
          </a:xfrm>
          <a:prstGeom prst="rect">
            <a:avLst/>
          </a:prstGeom>
        </p:spPr>
      </p:pic>
      <p:pic>
        <p:nvPicPr>
          <p:cNvPr id="15" name="图片 14">
            <a:extLst>
              <a:ext uri="{FF2B5EF4-FFF2-40B4-BE49-F238E27FC236}">
                <a16:creationId xmlns:a16="http://schemas.microsoft.com/office/drawing/2014/main" id="{000F97A4-9895-4A66-8F58-3D47583B754F}"/>
              </a:ext>
            </a:extLst>
          </p:cNvPr>
          <p:cNvPicPr>
            <a:picLocks noChangeAspect="1"/>
          </p:cNvPicPr>
          <p:nvPr/>
        </p:nvPicPr>
        <p:blipFill>
          <a:blip r:embed="rId5"/>
          <a:stretch>
            <a:fillRect/>
          </a:stretch>
        </p:blipFill>
        <p:spPr>
          <a:xfrm>
            <a:off x="741319" y="1279017"/>
            <a:ext cx="2231329" cy="499915"/>
          </a:xfrm>
          <a:prstGeom prst="rect">
            <a:avLst/>
          </a:prstGeom>
        </p:spPr>
      </p:pic>
      <p:pic>
        <p:nvPicPr>
          <p:cNvPr id="16" name="图片 15">
            <a:extLst>
              <a:ext uri="{FF2B5EF4-FFF2-40B4-BE49-F238E27FC236}">
                <a16:creationId xmlns:a16="http://schemas.microsoft.com/office/drawing/2014/main" id="{41A20F67-F746-47A0-96DF-2A5EF07C606E}"/>
              </a:ext>
            </a:extLst>
          </p:cNvPr>
          <p:cNvPicPr>
            <a:picLocks noChangeAspect="1"/>
          </p:cNvPicPr>
          <p:nvPr/>
        </p:nvPicPr>
        <p:blipFill>
          <a:blip r:embed="rId6"/>
          <a:stretch>
            <a:fillRect/>
          </a:stretch>
        </p:blipFill>
        <p:spPr>
          <a:xfrm>
            <a:off x="378735" y="438150"/>
            <a:ext cx="2060627" cy="432854"/>
          </a:xfrm>
          <a:prstGeom prst="rect">
            <a:avLst/>
          </a:prstGeom>
        </p:spPr>
      </p:pic>
    </p:spTree>
    <p:extLst>
      <p:ext uri="{BB962C8B-B14F-4D97-AF65-F5344CB8AC3E}">
        <p14:creationId xmlns:p14="http://schemas.microsoft.com/office/powerpoint/2010/main" val="22664235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CDC597C-8B37-C9D5-6A45-B6291C1EB89F}"/>
              </a:ext>
            </a:extLst>
          </p:cNvPr>
          <p:cNvSpPr txBox="1"/>
          <p:nvPr/>
        </p:nvSpPr>
        <p:spPr>
          <a:xfrm>
            <a:off x="1270000" y="127000"/>
            <a:ext cx="5080000" cy="123111"/>
          </a:xfrm>
          <a:prstGeom prst="rect">
            <a:avLst/>
          </a:prstGeom>
          <a:noFill/>
        </p:spPr>
        <p:txBody>
          <a:bodyPr vert="horz" rtlCol="0">
            <a:spAutoFit/>
          </a:bodyPr>
          <a:lstStyle/>
          <a:p>
            <a:r>
              <a:rPr lang="en-US" altLang="zh-CN" sz="200"/>
              <a:t>2.4.1 </a:t>
            </a:r>
            <a:r>
              <a:rPr lang="zh-CN" altLang="en-US" sz="200"/>
              <a:t>从事电焊操作人员，必须进行专门培训，掌握焊接的安全技术、操作规程，经过考试合格，取得操作合格证后方准操作。</a:t>
            </a:r>
          </a:p>
        </p:txBody>
      </p:sp>
      <p:sp>
        <p:nvSpPr>
          <p:cNvPr id="2" name="文本框 1">
            <a:extLst>
              <a:ext uri="{FF2B5EF4-FFF2-40B4-BE49-F238E27FC236}">
                <a16:creationId xmlns:a16="http://schemas.microsoft.com/office/drawing/2014/main" id="{0C344C1D-E433-4D6F-1A54-9894BA3816EE}"/>
              </a:ext>
            </a:extLst>
          </p:cNvPr>
          <p:cNvSpPr txBox="1"/>
          <p:nvPr/>
        </p:nvSpPr>
        <p:spPr>
          <a:xfrm>
            <a:off x="1270000" y="63500"/>
            <a:ext cx="5080000" cy="123111"/>
          </a:xfrm>
          <a:prstGeom prst="rect">
            <a:avLst/>
          </a:prstGeom>
          <a:noFill/>
        </p:spPr>
        <p:txBody>
          <a:bodyPr vert="horz" rtlCol="0">
            <a:spAutoFit/>
          </a:bodyPr>
          <a:lstStyle/>
          <a:p>
            <a:r>
              <a:rPr lang="zh-CN" altLang="en-US" sz="200"/>
              <a:t>等内容，这样总公司的施工管理部门就可以了解各个工地的具体施工情况。</a:t>
            </a:r>
          </a:p>
        </p:txBody>
      </p:sp>
      <p:pic>
        <p:nvPicPr>
          <p:cNvPr id="6" name="图片 5">
            <a:extLst>
              <a:ext uri="{FF2B5EF4-FFF2-40B4-BE49-F238E27FC236}">
                <a16:creationId xmlns:a16="http://schemas.microsoft.com/office/drawing/2014/main" id="{A90A9704-BB3A-47F9-BB2B-CE5D722DA47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菱形 8">
            <a:extLst>
              <a:ext uri="{FF2B5EF4-FFF2-40B4-BE49-F238E27FC236}">
                <a16:creationId xmlns:a16="http://schemas.microsoft.com/office/drawing/2014/main" id="{D0E4D97C-59B3-41E3-BC1D-0D004E7555AC}"/>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1" name="矩形 10">
            <a:extLst>
              <a:ext uri="{FF2B5EF4-FFF2-40B4-BE49-F238E27FC236}">
                <a16:creationId xmlns:a16="http://schemas.microsoft.com/office/drawing/2014/main" id="{1541BB21-BD76-4F10-AE40-48710F069685}"/>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0334" y="1962150"/>
            <a:ext cx="2517866" cy="2481287"/>
          </a:xfrm>
          <a:prstGeom prst="rect">
            <a:avLst/>
          </a:prstGeom>
        </p:spPr>
      </p:pic>
      <p:pic>
        <p:nvPicPr>
          <p:cNvPr id="5" name="图片 4">
            <a:extLst>
              <a:ext uri="{FF2B5EF4-FFF2-40B4-BE49-F238E27FC236}">
                <a16:creationId xmlns:a16="http://schemas.microsoft.com/office/drawing/2014/main" id="{4F2DA834-80B9-478C-B618-1793155342CA}"/>
              </a:ext>
            </a:extLst>
          </p:cNvPr>
          <p:cNvPicPr>
            <a:picLocks noChangeAspect="1"/>
          </p:cNvPicPr>
          <p:nvPr/>
        </p:nvPicPr>
        <p:blipFill>
          <a:blip r:embed="rId4"/>
          <a:stretch>
            <a:fillRect/>
          </a:stretch>
        </p:blipFill>
        <p:spPr>
          <a:xfrm>
            <a:off x="847304" y="3373346"/>
            <a:ext cx="5358848" cy="1036410"/>
          </a:xfrm>
          <a:prstGeom prst="rect">
            <a:avLst/>
          </a:prstGeom>
        </p:spPr>
      </p:pic>
      <p:pic>
        <p:nvPicPr>
          <p:cNvPr id="12" name="图片 11">
            <a:extLst>
              <a:ext uri="{FF2B5EF4-FFF2-40B4-BE49-F238E27FC236}">
                <a16:creationId xmlns:a16="http://schemas.microsoft.com/office/drawing/2014/main" id="{F890951A-AA9C-4037-8982-0286E4387F40}"/>
              </a:ext>
            </a:extLst>
          </p:cNvPr>
          <p:cNvPicPr>
            <a:picLocks noChangeAspect="1"/>
          </p:cNvPicPr>
          <p:nvPr/>
        </p:nvPicPr>
        <p:blipFill>
          <a:blip r:embed="rId5"/>
          <a:stretch>
            <a:fillRect/>
          </a:stretch>
        </p:blipFill>
        <p:spPr>
          <a:xfrm>
            <a:off x="836152" y="1902906"/>
            <a:ext cx="5047926" cy="1219306"/>
          </a:xfrm>
          <a:prstGeom prst="rect">
            <a:avLst/>
          </a:prstGeom>
        </p:spPr>
      </p:pic>
      <p:pic>
        <p:nvPicPr>
          <p:cNvPr id="14" name="图片 13">
            <a:extLst>
              <a:ext uri="{FF2B5EF4-FFF2-40B4-BE49-F238E27FC236}">
                <a16:creationId xmlns:a16="http://schemas.microsoft.com/office/drawing/2014/main" id="{AB15DD2A-C75A-4596-B149-23456549D8C5}"/>
              </a:ext>
            </a:extLst>
          </p:cNvPr>
          <p:cNvPicPr>
            <a:picLocks noChangeAspect="1"/>
          </p:cNvPicPr>
          <p:nvPr/>
        </p:nvPicPr>
        <p:blipFill>
          <a:blip r:embed="rId6"/>
          <a:stretch>
            <a:fillRect/>
          </a:stretch>
        </p:blipFill>
        <p:spPr>
          <a:xfrm>
            <a:off x="937198" y="1440418"/>
            <a:ext cx="2493480" cy="493819"/>
          </a:xfrm>
          <a:prstGeom prst="rect">
            <a:avLst/>
          </a:prstGeom>
        </p:spPr>
      </p:pic>
      <p:pic>
        <p:nvPicPr>
          <p:cNvPr id="15" name="图片 14">
            <a:extLst>
              <a:ext uri="{FF2B5EF4-FFF2-40B4-BE49-F238E27FC236}">
                <a16:creationId xmlns:a16="http://schemas.microsoft.com/office/drawing/2014/main" id="{3C3867AB-B91C-4C5C-8CCC-8439F5C40615}"/>
              </a:ext>
            </a:extLst>
          </p:cNvPr>
          <p:cNvPicPr>
            <a:picLocks noChangeAspect="1"/>
          </p:cNvPicPr>
          <p:nvPr/>
        </p:nvPicPr>
        <p:blipFill>
          <a:blip r:embed="rId7"/>
          <a:stretch>
            <a:fillRect/>
          </a:stretch>
        </p:blipFill>
        <p:spPr>
          <a:xfrm>
            <a:off x="378735" y="438150"/>
            <a:ext cx="2060627" cy="432854"/>
          </a:xfrm>
          <a:prstGeom prst="rect">
            <a:avLst/>
          </a:prstGeom>
        </p:spPr>
      </p:pic>
    </p:spTree>
    <p:extLst>
      <p:ext uri="{BB962C8B-B14F-4D97-AF65-F5344CB8AC3E}">
        <p14:creationId xmlns:p14="http://schemas.microsoft.com/office/powerpoint/2010/main" val="8975211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1B7AA21-D8E5-3F2D-2791-3ED0BBBA3CEB}"/>
              </a:ext>
            </a:extLst>
          </p:cNvPr>
          <p:cNvSpPr txBox="1"/>
          <p:nvPr/>
        </p:nvSpPr>
        <p:spPr>
          <a:xfrm>
            <a:off x="1270000" y="127000"/>
            <a:ext cx="5080000" cy="123111"/>
          </a:xfrm>
          <a:prstGeom prst="rect">
            <a:avLst/>
          </a:prstGeom>
          <a:noFill/>
        </p:spPr>
        <p:txBody>
          <a:bodyPr vert="horz" rtlCol="0">
            <a:spAutoFit/>
          </a:bodyPr>
          <a:lstStyle/>
          <a:p>
            <a:r>
              <a:rPr lang="zh-CN" altLang="en-US" sz="200"/>
              <a:t>压板</a:t>
            </a:r>
            <a:r>
              <a:rPr lang="en-US" altLang="zh-CN" sz="200"/>
              <a:t>-</a:t>
            </a:r>
            <a:r>
              <a:rPr lang="zh-CN" altLang="en-US" sz="200"/>
              <a:t>附框连接方式，保证了浮动式连接，满足了幕墙各种变位要求，避免了因结构变位造成的板面破损。</a:t>
            </a:r>
          </a:p>
        </p:txBody>
      </p:sp>
      <p:sp>
        <p:nvSpPr>
          <p:cNvPr id="2" name="文本框 1">
            <a:extLst>
              <a:ext uri="{FF2B5EF4-FFF2-40B4-BE49-F238E27FC236}">
                <a16:creationId xmlns:a16="http://schemas.microsoft.com/office/drawing/2014/main" id="{0872110D-F05D-3501-EAA5-0DC6348BE6D9}"/>
              </a:ext>
            </a:extLst>
          </p:cNvPr>
          <p:cNvSpPr txBox="1"/>
          <p:nvPr/>
        </p:nvSpPr>
        <p:spPr>
          <a:xfrm>
            <a:off x="1270000" y="63500"/>
            <a:ext cx="5080000" cy="123111"/>
          </a:xfrm>
          <a:prstGeom prst="rect">
            <a:avLst/>
          </a:prstGeom>
          <a:noFill/>
        </p:spPr>
        <p:txBody>
          <a:bodyPr vert="horz" rtlCol="0">
            <a:spAutoFit/>
          </a:bodyPr>
          <a:lstStyle/>
          <a:p>
            <a:r>
              <a:rPr lang="zh-CN" altLang="en-US" sz="200"/>
              <a:t>线差</a:t>
            </a:r>
            <a:r>
              <a:rPr lang="en-US" altLang="zh-CN" sz="200"/>
              <a:t>L≤2M </a:t>
            </a:r>
            <a:r>
              <a:rPr lang="zh-CN" altLang="en-US" sz="200"/>
              <a:t>为</a:t>
            </a:r>
            <a:r>
              <a:rPr lang="en-US" altLang="zh-CN" sz="200"/>
              <a:t>1.0mm</a:t>
            </a:r>
            <a:r>
              <a:rPr lang="zh-CN" altLang="en-US" sz="200"/>
              <a:t>，</a:t>
            </a:r>
            <a:r>
              <a:rPr lang="en-US" altLang="zh-CN" sz="200"/>
              <a:t>L&gt;2M </a:t>
            </a:r>
            <a:r>
              <a:rPr lang="zh-CN" altLang="en-US" sz="200"/>
              <a:t>为</a:t>
            </a:r>
            <a:r>
              <a:rPr lang="en-US" altLang="zh-CN" sz="200"/>
              <a:t>1.5mm.</a:t>
            </a:r>
            <a:endParaRPr lang="zh-CN" altLang="en-US" sz="200"/>
          </a:p>
        </p:txBody>
      </p:sp>
      <p:pic>
        <p:nvPicPr>
          <p:cNvPr id="11" name="图片 10">
            <a:extLst>
              <a:ext uri="{FF2B5EF4-FFF2-40B4-BE49-F238E27FC236}">
                <a16:creationId xmlns:a16="http://schemas.microsoft.com/office/drawing/2014/main" id="{462DF21E-F3E1-4FEC-981E-52ADB458775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菱形 7">
            <a:extLst>
              <a:ext uri="{FF2B5EF4-FFF2-40B4-BE49-F238E27FC236}">
                <a16:creationId xmlns:a16="http://schemas.microsoft.com/office/drawing/2014/main" id="{C6E8710F-193E-48F3-8535-FCD2D3E07162}"/>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9" name="矩形 8">
            <a:extLst>
              <a:ext uri="{FF2B5EF4-FFF2-40B4-BE49-F238E27FC236}">
                <a16:creationId xmlns:a16="http://schemas.microsoft.com/office/drawing/2014/main" id="{D3B5E265-B4DE-4968-9F7C-1F0F334C8969}"/>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a:extLst>
              <a:ext uri="{FF2B5EF4-FFF2-40B4-BE49-F238E27FC236}">
                <a16:creationId xmlns:a16="http://schemas.microsoft.com/office/drawing/2014/main" id="{4257D97C-906F-4DE3-9F24-9D124A87EBAE}"/>
              </a:ext>
            </a:extLst>
          </p:cNvPr>
          <p:cNvPicPr>
            <a:picLocks noChangeAspect="1"/>
          </p:cNvPicPr>
          <p:nvPr/>
        </p:nvPicPr>
        <p:blipFill>
          <a:blip r:embed="rId3"/>
          <a:stretch>
            <a:fillRect/>
          </a:stretch>
        </p:blipFill>
        <p:spPr>
          <a:xfrm>
            <a:off x="1066801" y="4047351"/>
            <a:ext cx="7388992" cy="329213"/>
          </a:xfrm>
          <a:prstGeom prst="rect">
            <a:avLst/>
          </a:prstGeom>
        </p:spPr>
      </p:pic>
      <p:pic>
        <p:nvPicPr>
          <p:cNvPr id="12" name="图片 11">
            <a:extLst>
              <a:ext uri="{FF2B5EF4-FFF2-40B4-BE49-F238E27FC236}">
                <a16:creationId xmlns:a16="http://schemas.microsoft.com/office/drawing/2014/main" id="{8AA5387B-F56C-4A7E-AD80-34FDD6EE14BB}"/>
              </a:ext>
            </a:extLst>
          </p:cNvPr>
          <p:cNvPicPr>
            <a:picLocks noChangeAspect="1"/>
          </p:cNvPicPr>
          <p:nvPr/>
        </p:nvPicPr>
        <p:blipFill>
          <a:blip r:embed="rId4"/>
          <a:stretch>
            <a:fillRect/>
          </a:stretch>
        </p:blipFill>
        <p:spPr>
          <a:xfrm>
            <a:off x="1066800" y="3285891"/>
            <a:ext cx="7193903" cy="506012"/>
          </a:xfrm>
          <a:prstGeom prst="rect">
            <a:avLst/>
          </a:prstGeom>
        </p:spPr>
      </p:pic>
      <p:pic>
        <p:nvPicPr>
          <p:cNvPr id="13" name="图片 12">
            <a:extLst>
              <a:ext uri="{FF2B5EF4-FFF2-40B4-BE49-F238E27FC236}">
                <a16:creationId xmlns:a16="http://schemas.microsoft.com/office/drawing/2014/main" id="{79B34F55-E9DD-47EF-BF42-1BD56E4888B3}"/>
              </a:ext>
            </a:extLst>
          </p:cNvPr>
          <p:cNvPicPr>
            <a:picLocks noChangeAspect="1"/>
          </p:cNvPicPr>
          <p:nvPr/>
        </p:nvPicPr>
        <p:blipFill>
          <a:blip r:embed="rId5"/>
          <a:stretch>
            <a:fillRect/>
          </a:stretch>
        </p:blipFill>
        <p:spPr>
          <a:xfrm>
            <a:off x="1066800" y="2589275"/>
            <a:ext cx="6901270" cy="512108"/>
          </a:xfrm>
          <a:prstGeom prst="rect">
            <a:avLst/>
          </a:prstGeom>
        </p:spPr>
      </p:pic>
      <p:pic>
        <p:nvPicPr>
          <p:cNvPr id="14" name="图片 13">
            <a:extLst>
              <a:ext uri="{FF2B5EF4-FFF2-40B4-BE49-F238E27FC236}">
                <a16:creationId xmlns:a16="http://schemas.microsoft.com/office/drawing/2014/main" id="{7A2540D1-AA2F-4BAD-99E7-656AABD5FEEF}"/>
              </a:ext>
            </a:extLst>
          </p:cNvPr>
          <p:cNvPicPr>
            <a:picLocks noChangeAspect="1"/>
          </p:cNvPicPr>
          <p:nvPr/>
        </p:nvPicPr>
        <p:blipFill>
          <a:blip r:embed="rId6"/>
          <a:stretch>
            <a:fillRect/>
          </a:stretch>
        </p:blipFill>
        <p:spPr>
          <a:xfrm>
            <a:off x="1066801" y="2012484"/>
            <a:ext cx="6059949" cy="323116"/>
          </a:xfrm>
          <a:prstGeom prst="rect">
            <a:avLst/>
          </a:prstGeom>
        </p:spPr>
      </p:pic>
      <p:pic>
        <p:nvPicPr>
          <p:cNvPr id="15" name="图片 14">
            <a:extLst>
              <a:ext uri="{FF2B5EF4-FFF2-40B4-BE49-F238E27FC236}">
                <a16:creationId xmlns:a16="http://schemas.microsoft.com/office/drawing/2014/main" id="{B66CDC9A-3260-4CB8-8347-DB44EDDC18CE}"/>
              </a:ext>
            </a:extLst>
          </p:cNvPr>
          <p:cNvPicPr>
            <a:picLocks noChangeAspect="1"/>
          </p:cNvPicPr>
          <p:nvPr/>
        </p:nvPicPr>
        <p:blipFill>
          <a:blip r:embed="rId7"/>
          <a:stretch>
            <a:fillRect/>
          </a:stretch>
        </p:blipFill>
        <p:spPr>
          <a:xfrm>
            <a:off x="1182779" y="1504950"/>
            <a:ext cx="2383743" cy="499915"/>
          </a:xfrm>
          <a:prstGeom prst="rect">
            <a:avLst/>
          </a:prstGeom>
        </p:spPr>
      </p:pic>
      <p:pic>
        <p:nvPicPr>
          <p:cNvPr id="16" name="图片 15">
            <a:extLst>
              <a:ext uri="{FF2B5EF4-FFF2-40B4-BE49-F238E27FC236}">
                <a16:creationId xmlns:a16="http://schemas.microsoft.com/office/drawing/2014/main" id="{C01AA339-1A5F-4AF4-82AF-AD3DCCE1C7EE}"/>
              </a:ext>
            </a:extLst>
          </p:cNvPr>
          <p:cNvPicPr>
            <a:picLocks noChangeAspect="1"/>
          </p:cNvPicPr>
          <p:nvPr/>
        </p:nvPicPr>
        <p:blipFill>
          <a:blip r:embed="rId8"/>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934383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29B6A989-924C-F0EF-59AC-D52376A3B25E}"/>
              </a:ext>
            </a:extLst>
          </p:cNvPr>
          <p:cNvSpPr txBox="1"/>
          <p:nvPr/>
        </p:nvSpPr>
        <p:spPr>
          <a:xfrm>
            <a:off x="1270000" y="127000"/>
            <a:ext cx="5080000" cy="123111"/>
          </a:xfrm>
          <a:prstGeom prst="rect">
            <a:avLst/>
          </a:prstGeom>
          <a:noFill/>
        </p:spPr>
        <p:txBody>
          <a:bodyPr vert="horz" rtlCol="0">
            <a:spAutoFit/>
          </a:bodyPr>
          <a:lstStyle/>
          <a:p>
            <a:r>
              <a:rPr lang="zh-CN" altLang="en-US" sz="200"/>
              <a:t>现场</a:t>
            </a:r>
            <a:r>
              <a:rPr lang="en-US" altLang="zh-CN" sz="200"/>
              <a:t>xxxx</a:t>
            </a:r>
            <a:r>
              <a:rPr lang="zh-CN" altLang="en-US" sz="200"/>
              <a:t>工程负责人李杰负责施工生产管理：包括现场文明施工、安全生产，总进度计划、编制材料和机具设备使用计划，落实安全措施，确保安全生产。</a:t>
            </a:r>
          </a:p>
        </p:txBody>
      </p:sp>
      <p:sp>
        <p:nvSpPr>
          <p:cNvPr id="6" name="文本框 5">
            <a:extLst>
              <a:ext uri="{FF2B5EF4-FFF2-40B4-BE49-F238E27FC236}">
                <a16:creationId xmlns:a16="http://schemas.microsoft.com/office/drawing/2014/main" id="{0D71435C-2B3C-DAF5-645E-47F806D0F910}"/>
              </a:ext>
            </a:extLst>
          </p:cNvPr>
          <p:cNvSpPr txBox="1"/>
          <p:nvPr/>
        </p:nvSpPr>
        <p:spPr>
          <a:xfrm>
            <a:off x="1270000" y="63500"/>
            <a:ext cx="5080000" cy="123111"/>
          </a:xfrm>
          <a:prstGeom prst="rect">
            <a:avLst/>
          </a:prstGeom>
          <a:noFill/>
        </p:spPr>
        <p:txBody>
          <a:bodyPr vert="horz" rtlCol="0">
            <a:spAutoFit/>
          </a:bodyPr>
          <a:lstStyle/>
          <a:p>
            <a:r>
              <a:rPr lang="en-US" altLang="zh-CN" sz="200"/>
              <a:t>c </a:t>
            </a:r>
            <a:r>
              <a:rPr lang="zh-CN" altLang="en-US" sz="200"/>
              <a:t>主龙骨表面用白色胶纸贴紧，外包牛皮包装纸，两端用较窄的塑胶纸捆紧，以免在运输过程中不因包装的损坏而伤到铝材，牛皮包装纸在安装型材时撕掉，铝材表面用白色胶纸直到竣工清洗前撕掉</a:t>
            </a:r>
          </a:p>
        </p:txBody>
      </p:sp>
      <p:pic>
        <p:nvPicPr>
          <p:cNvPr id="4" name="图片 3">
            <a:extLst>
              <a:ext uri="{FF2B5EF4-FFF2-40B4-BE49-F238E27FC236}">
                <a16:creationId xmlns:a16="http://schemas.microsoft.com/office/drawing/2014/main" id="{49250D1D-06A9-4DEA-AB92-2834147A46C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32" name="图片 31"/>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a:stretch/>
        </p:blipFill>
        <p:spPr>
          <a:xfrm flipH="1">
            <a:off x="7696199" y="200868"/>
            <a:ext cx="1466224" cy="2523282"/>
          </a:xfrm>
          <a:prstGeom prst="rect">
            <a:avLst/>
          </a:prstGeom>
        </p:spPr>
      </p:pic>
      <p:grpSp>
        <p:nvGrpSpPr>
          <p:cNvPr id="21" name="组合 20"/>
          <p:cNvGrpSpPr/>
          <p:nvPr/>
        </p:nvGrpSpPr>
        <p:grpSpPr>
          <a:xfrm flipH="1">
            <a:off x="1943854" y="3339827"/>
            <a:ext cx="5752346" cy="1138485"/>
            <a:chOff x="1142999" y="3338265"/>
            <a:chExt cx="5752346" cy="1138485"/>
          </a:xfrm>
        </p:grpSpPr>
        <p:pic>
          <p:nvPicPr>
            <p:cNvPr id="22" name="图片 2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flipH="1">
              <a:off x="1142999" y="3338265"/>
              <a:ext cx="3657601" cy="1122336"/>
            </a:xfrm>
            <a:prstGeom prst="rect">
              <a:avLst/>
            </a:prstGeom>
          </p:spPr>
        </p:pic>
        <p:pic>
          <p:nvPicPr>
            <p:cNvPr id="23" name="图片 2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733801" y="3428325"/>
              <a:ext cx="3161544" cy="1048425"/>
            </a:xfrm>
            <a:prstGeom prst="rect">
              <a:avLst/>
            </a:prstGeom>
          </p:spPr>
        </p:pic>
      </p:grpSp>
      <p:pic>
        <p:nvPicPr>
          <p:cNvPr id="25" name="图片 2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0" y="3943350"/>
            <a:ext cx="9143244" cy="1200150"/>
          </a:xfrm>
          <a:prstGeom prst="rect">
            <a:avLst/>
          </a:prstGeom>
        </p:spPr>
      </p:pic>
      <p:pic>
        <p:nvPicPr>
          <p:cNvPr id="17" name="图片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694537" y="634376"/>
            <a:ext cx="943038" cy="712404"/>
          </a:xfrm>
          <a:prstGeom prst="rect">
            <a:avLst/>
          </a:prstGeom>
        </p:spPr>
      </p:pic>
      <p:pic>
        <p:nvPicPr>
          <p:cNvPr id="33" name="图片 32"/>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12125" y="4323227"/>
            <a:ext cx="589985" cy="343895"/>
          </a:xfrm>
          <a:prstGeom prst="rect">
            <a:avLst/>
          </a:prstGeom>
        </p:spPr>
      </p:pic>
      <p:pic>
        <p:nvPicPr>
          <p:cNvPr id="34" name="图片 3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15238" y="4171950"/>
            <a:ext cx="389452" cy="227007"/>
          </a:xfrm>
          <a:prstGeom prst="rect">
            <a:avLst/>
          </a:prstGeom>
        </p:spPr>
      </p:pic>
      <p:pic>
        <p:nvPicPr>
          <p:cNvPr id="35" name="图片 34"/>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6248400" y="3755477"/>
            <a:ext cx="1835313" cy="1102273"/>
          </a:xfrm>
          <a:prstGeom prst="rect">
            <a:avLst/>
          </a:prstGeom>
        </p:spPr>
      </p:pic>
      <p:pic>
        <p:nvPicPr>
          <p:cNvPr id="26" name="图片 25"/>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flipH="1">
            <a:off x="-756" y="4552223"/>
            <a:ext cx="9144000" cy="591276"/>
          </a:xfrm>
          <a:prstGeom prst="rect">
            <a:avLst/>
          </a:prstGeom>
        </p:spPr>
      </p:pic>
      <p:pic>
        <p:nvPicPr>
          <p:cNvPr id="40" name="图片 39"/>
          <p:cNvPicPr>
            <a:picLocks noChangeAspect="1"/>
          </p:cNvPicPr>
          <p:nvPr/>
        </p:nvPicPr>
        <p:blipFill rotWithShape="1">
          <a:blip r:embed="rId15" cstate="email">
            <a:extLst>
              <a:ext uri="{BEBA8EAE-BF5A-486C-A8C5-ECC9F3942E4B}">
                <a14:imgProps xmlns:a14="http://schemas.microsoft.com/office/drawing/2010/main">
                  <a14:imgLayer r:embed="rId16">
                    <a14:imgEffect>
                      <a14:saturation sat="400000"/>
                    </a14:imgEffect>
                    <a14:imgEffect>
                      <a14:brightnessContrast contrast="40000"/>
                    </a14:imgEffect>
                  </a14:imgLayer>
                </a14:imgProps>
              </a:ext>
              <a:ext uri="{28A0092B-C50C-407E-A947-70E740481C1C}">
                <a14:useLocalDpi xmlns:a14="http://schemas.microsoft.com/office/drawing/2010/main"/>
              </a:ext>
            </a:extLst>
          </a:blip>
          <a:srcRect/>
          <a:stretch/>
        </p:blipFill>
        <p:spPr>
          <a:xfrm>
            <a:off x="6324601" y="982591"/>
            <a:ext cx="2819400" cy="4103759"/>
          </a:xfrm>
          <a:prstGeom prst="rect">
            <a:avLst/>
          </a:prstGeom>
        </p:spPr>
      </p:pic>
      <p:pic>
        <p:nvPicPr>
          <p:cNvPr id="2" name="图片 1"/>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43850" y="3105579"/>
            <a:ext cx="1770632" cy="1770632"/>
          </a:xfrm>
          <a:prstGeom prst="rect">
            <a:avLst/>
          </a:prstGeom>
        </p:spPr>
      </p:pic>
      <p:pic>
        <p:nvPicPr>
          <p:cNvPr id="31" name="图片 30"/>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993075" y="4374156"/>
            <a:ext cx="988125" cy="575966"/>
          </a:xfrm>
          <a:prstGeom prst="rect">
            <a:avLst/>
          </a:prstGeom>
        </p:spPr>
      </p:pic>
      <p:sp>
        <p:nvSpPr>
          <p:cNvPr id="29" name="TextBox 48"/>
          <p:cNvSpPr txBox="1"/>
          <p:nvPr/>
        </p:nvSpPr>
        <p:spPr>
          <a:xfrm>
            <a:off x="1142999" y="1088707"/>
            <a:ext cx="2667000" cy="615553"/>
          </a:xfrm>
          <a:prstGeom prst="rect">
            <a:avLst/>
          </a:prstGeom>
          <a:noFill/>
        </p:spPr>
        <p:txBody>
          <a:bodyPr wrap="square" lIns="0" tIns="0" rIns="0" bIns="0" rtlCol="0">
            <a:spAutoFit/>
          </a:bodyPr>
          <a:lstStyle/>
          <a:p>
            <a:pPr defTabSz="685800"/>
            <a:r>
              <a:rPr lang="zh-CN" altLang="en-US" sz="4000" spc="600" dirty="0">
                <a:solidFill>
                  <a:schemeClr val="accent1"/>
                </a:solidFill>
                <a:latin typeface="+mn-ea"/>
                <a:cs typeface="+mn-ea"/>
                <a:sym typeface="+mn-lt"/>
              </a:rPr>
              <a:t>第一部分</a:t>
            </a:r>
            <a:endParaRPr lang="en-US" altLang="zh-CN" sz="4000" spc="600" dirty="0">
              <a:solidFill>
                <a:schemeClr val="accent1"/>
              </a:solidFill>
              <a:latin typeface="+mn-ea"/>
              <a:cs typeface="+mn-ea"/>
              <a:sym typeface="+mn-lt"/>
            </a:endParaRPr>
          </a:p>
        </p:txBody>
      </p:sp>
      <p:pic>
        <p:nvPicPr>
          <p:cNvPr id="3" name="图片 2">
            <a:extLst>
              <a:ext uri="{FF2B5EF4-FFF2-40B4-BE49-F238E27FC236}">
                <a16:creationId xmlns:a16="http://schemas.microsoft.com/office/drawing/2014/main" id="{6E398D38-2E6B-4A69-B714-E7BC59C2A73C}"/>
              </a:ext>
            </a:extLst>
          </p:cNvPr>
          <p:cNvPicPr>
            <a:picLocks noChangeAspect="1"/>
          </p:cNvPicPr>
          <p:nvPr/>
        </p:nvPicPr>
        <p:blipFill>
          <a:blip r:embed="rId19"/>
          <a:stretch>
            <a:fillRect/>
          </a:stretch>
        </p:blipFill>
        <p:spPr>
          <a:xfrm>
            <a:off x="1066800" y="2612707"/>
            <a:ext cx="5486876" cy="506012"/>
          </a:xfrm>
          <a:prstGeom prst="rect">
            <a:avLst/>
          </a:prstGeom>
        </p:spPr>
      </p:pic>
      <p:pic>
        <p:nvPicPr>
          <p:cNvPr id="5" name="图片 4">
            <a:extLst>
              <a:ext uri="{FF2B5EF4-FFF2-40B4-BE49-F238E27FC236}">
                <a16:creationId xmlns:a16="http://schemas.microsoft.com/office/drawing/2014/main" id="{1DF2CA11-8547-4FE7-89D0-96EABFD1EB9F}"/>
              </a:ext>
            </a:extLst>
          </p:cNvPr>
          <p:cNvPicPr>
            <a:picLocks noChangeAspect="1"/>
          </p:cNvPicPr>
          <p:nvPr/>
        </p:nvPicPr>
        <p:blipFill>
          <a:blip r:embed="rId20"/>
          <a:stretch>
            <a:fillRect/>
          </a:stretch>
        </p:blipFill>
        <p:spPr>
          <a:xfrm>
            <a:off x="1142998" y="1861277"/>
            <a:ext cx="5968501" cy="1231499"/>
          </a:xfrm>
          <a:prstGeom prst="rect">
            <a:avLst/>
          </a:prstGeom>
        </p:spPr>
      </p:pic>
    </p:spTree>
    <p:extLst>
      <p:ext uri="{BB962C8B-B14F-4D97-AF65-F5344CB8AC3E}">
        <p14:creationId xmlns:p14="http://schemas.microsoft.com/office/powerpoint/2010/main" val="2919835848"/>
      </p:ext>
    </p:extLst>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1+#ppt_w/2"/>
                                          </p:val>
                                        </p:tav>
                                        <p:tav tm="100000">
                                          <p:val>
                                            <p:strVal val="#ppt_x"/>
                                          </p:val>
                                        </p:tav>
                                      </p:tavLst>
                                    </p:anim>
                                    <p:anim calcmode="lin" valueType="num">
                                      <p:cBhvr additive="base">
                                        <p:cTn id="20"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additive="base">
                                        <p:cTn id="25" dur="500" fill="hold"/>
                                        <p:tgtEl>
                                          <p:spTgt spid="40"/>
                                        </p:tgtEl>
                                        <p:attrNameLst>
                                          <p:attrName>ppt_x</p:attrName>
                                        </p:attrNameLst>
                                      </p:cBhvr>
                                      <p:tavLst>
                                        <p:tav tm="0">
                                          <p:val>
                                            <p:strVal val="1+#ppt_w/2"/>
                                          </p:val>
                                        </p:tav>
                                        <p:tav tm="100000">
                                          <p:val>
                                            <p:strVal val="#ppt_x"/>
                                          </p:val>
                                        </p:tav>
                                      </p:tavLst>
                                    </p:anim>
                                    <p:anim calcmode="lin" valueType="num">
                                      <p:cBhvr additive="base">
                                        <p:cTn id="26" dur="500" fill="hold"/>
                                        <p:tgtEl>
                                          <p:spTgt spid="4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additive="base">
                                        <p:cTn id="33" dur="500" fill="hold"/>
                                        <p:tgtEl>
                                          <p:spTgt spid="2"/>
                                        </p:tgtEl>
                                        <p:attrNameLst>
                                          <p:attrName>ppt_x</p:attrName>
                                        </p:attrNameLst>
                                      </p:cBhvr>
                                      <p:tavLst>
                                        <p:tav tm="0">
                                          <p:val>
                                            <p:strVal val="0-#ppt_w/2"/>
                                          </p:val>
                                        </p:tav>
                                        <p:tav tm="100000">
                                          <p:val>
                                            <p:strVal val="#ppt_x"/>
                                          </p:val>
                                        </p:tav>
                                      </p:tavLst>
                                    </p:anim>
                                    <p:anim calcmode="lin" valueType="num">
                                      <p:cBhvr additive="base">
                                        <p:cTn id="34" dur="500" fill="hold"/>
                                        <p:tgtEl>
                                          <p:spTgt spid="2"/>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1+#ppt_w/2"/>
                                          </p:val>
                                        </p:tav>
                                        <p:tav tm="100000">
                                          <p:val>
                                            <p:strVal val="#ppt_x"/>
                                          </p:val>
                                        </p:tav>
                                      </p:tavLst>
                                    </p:anim>
                                    <p:anim calcmode="lin" valueType="num">
                                      <p:cBhvr additive="base">
                                        <p:cTn id="38" dur="500" fill="hold"/>
                                        <p:tgtEl>
                                          <p:spTgt spid="35"/>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additive="base">
                                        <p:cTn id="41" dur="500" fill="hold"/>
                                        <p:tgtEl>
                                          <p:spTgt spid="33"/>
                                        </p:tgtEl>
                                        <p:attrNameLst>
                                          <p:attrName>ppt_x</p:attrName>
                                        </p:attrNameLst>
                                      </p:cBhvr>
                                      <p:tavLst>
                                        <p:tav tm="0">
                                          <p:val>
                                            <p:strVal val="0-#ppt_w/2"/>
                                          </p:val>
                                        </p:tav>
                                        <p:tav tm="100000">
                                          <p:val>
                                            <p:strVal val="#ppt_x"/>
                                          </p:val>
                                        </p:tav>
                                      </p:tavLst>
                                    </p:anim>
                                    <p:anim calcmode="lin" valueType="num">
                                      <p:cBhvr additive="base">
                                        <p:cTn id="42" dur="500" fill="hold"/>
                                        <p:tgtEl>
                                          <p:spTgt spid="33"/>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0-#ppt_w/2"/>
                                          </p:val>
                                        </p:tav>
                                        <p:tav tm="100000">
                                          <p:val>
                                            <p:strVal val="#ppt_x"/>
                                          </p:val>
                                        </p:tav>
                                      </p:tavLst>
                                    </p:anim>
                                    <p:anim calcmode="lin" valueType="num">
                                      <p:cBhvr additive="base">
                                        <p:cTn id="46" dur="500" fill="hold"/>
                                        <p:tgtEl>
                                          <p:spTgt spid="34"/>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EE9C13B-6E4B-DDF3-8E7C-4E651D8EE5BD}"/>
              </a:ext>
            </a:extLst>
          </p:cNvPr>
          <p:cNvSpPr txBox="1"/>
          <p:nvPr/>
        </p:nvSpPr>
        <p:spPr>
          <a:xfrm>
            <a:off x="1270000" y="127000"/>
            <a:ext cx="5080000" cy="123111"/>
          </a:xfrm>
          <a:prstGeom prst="rect">
            <a:avLst/>
          </a:prstGeom>
          <a:noFill/>
        </p:spPr>
        <p:txBody>
          <a:bodyPr vert="horz" rtlCol="0">
            <a:spAutoFit/>
          </a:bodyPr>
          <a:lstStyle/>
          <a:p>
            <a:r>
              <a:rPr lang="en-US" altLang="zh-CN" sz="200"/>
              <a:t>2.4. </a:t>
            </a:r>
            <a:r>
              <a:rPr lang="zh-CN" altLang="en-US" sz="200"/>
              <a:t>人身安全防护措施：</a:t>
            </a:r>
          </a:p>
        </p:txBody>
      </p:sp>
      <p:sp>
        <p:nvSpPr>
          <p:cNvPr id="2" name="文本框 1">
            <a:extLst>
              <a:ext uri="{FF2B5EF4-FFF2-40B4-BE49-F238E27FC236}">
                <a16:creationId xmlns:a16="http://schemas.microsoft.com/office/drawing/2014/main" id="{AC9BE587-8013-ADDF-54A0-E5522DDC38A7}"/>
              </a:ext>
            </a:extLst>
          </p:cNvPr>
          <p:cNvSpPr txBox="1"/>
          <p:nvPr/>
        </p:nvSpPr>
        <p:spPr>
          <a:xfrm>
            <a:off x="1270000" y="63500"/>
            <a:ext cx="5080000" cy="123111"/>
          </a:xfrm>
          <a:prstGeom prst="rect">
            <a:avLst/>
          </a:prstGeom>
          <a:noFill/>
        </p:spPr>
        <p:txBody>
          <a:bodyPr vert="horz" rtlCol="0">
            <a:spAutoFit/>
          </a:bodyPr>
          <a:lstStyle/>
          <a:p>
            <a:r>
              <a:rPr lang="zh-CN" altLang="en-US" sz="200"/>
              <a:t>建立健全技术档案，包括水土保持方案设计的所有资料和图纸，年度施工情况总结、表格及文件，各项治理措施所需的经费等技术资料，以及检查验收的全部文件、报告和表格的资料。</a:t>
            </a:r>
          </a:p>
        </p:txBody>
      </p:sp>
      <p:pic>
        <p:nvPicPr>
          <p:cNvPr id="7" name="图片 6">
            <a:extLst>
              <a:ext uri="{FF2B5EF4-FFF2-40B4-BE49-F238E27FC236}">
                <a16:creationId xmlns:a16="http://schemas.microsoft.com/office/drawing/2014/main" id="{334809DE-ACC8-41B8-AB1A-1CB2115DE6E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菱形 9">
            <a:extLst>
              <a:ext uri="{FF2B5EF4-FFF2-40B4-BE49-F238E27FC236}">
                <a16:creationId xmlns:a16="http://schemas.microsoft.com/office/drawing/2014/main" id="{EC9884CE-BC6A-4E68-9AC7-894F9A55D6C2}"/>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2" name="矩形 11">
            <a:extLst>
              <a:ext uri="{FF2B5EF4-FFF2-40B4-BE49-F238E27FC236}">
                <a16:creationId xmlns:a16="http://schemas.microsoft.com/office/drawing/2014/main" id="{67AC3561-7323-401E-AD1D-1438B7D04F76}"/>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62600" y="1885950"/>
            <a:ext cx="3048000" cy="2152617"/>
          </a:xfrm>
          <a:prstGeom prst="rect">
            <a:avLst/>
          </a:prstGeom>
        </p:spPr>
      </p:pic>
      <p:pic>
        <p:nvPicPr>
          <p:cNvPr id="5" name="图片 4">
            <a:extLst>
              <a:ext uri="{FF2B5EF4-FFF2-40B4-BE49-F238E27FC236}">
                <a16:creationId xmlns:a16="http://schemas.microsoft.com/office/drawing/2014/main" id="{4A5091DB-9D7E-4113-8EEC-F8009DBB0F86}"/>
              </a:ext>
            </a:extLst>
          </p:cNvPr>
          <p:cNvPicPr>
            <a:picLocks noChangeAspect="1"/>
          </p:cNvPicPr>
          <p:nvPr/>
        </p:nvPicPr>
        <p:blipFill>
          <a:blip r:embed="rId4"/>
          <a:stretch>
            <a:fillRect/>
          </a:stretch>
        </p:blipFill>
        <p:spPr>
          <a:xfrm>
            <a:off x="762000" y="3144746"/>
            <a:ext cx="4999153" cy="1036410"/>
          </a:xfrm>
          <a:prstGeom prst="rect">
            <a:avLst/>
          </a:prstGeom>
        </p:spPr>
      </p:pic>
      <p:pic>
        <p:nvPicPr>
          <p:cNvPr id="13" name="图片 12">
            <a:extLst>
              <a:ext uri="{FF2B5EF4-FFF2-40B4-BE49-F238E27FC236}">
                <a16:creationId xmlns:a16="http://schemas.microsoft.com/office/drawing/2014/main" id="{EDB53048-A765-4254-9A53-BB4D3CC8F61B}"/>
              </a:ext>
            </a:extLst>
          </p:cNvPr>
          <p:cNvPicPr>
            <a:picLocks noChangeAspect="1"/>
          </p:cNvPicPr>
          <p:nvPr/>
        </p:nvPicPr>
        <p:blipFill>
          <a:blip r:embed="rId5"/>
          <a:stretch>
            <a:fillRect/>
          </a:stretch>
        </p:blipFill>
        <p:spPr>
          <a:xfrm>
            <a:off x="762000" y="2095259"/>
            <a:ext cx="5047926" cy="847417"/>
          </a:xfrm>
          <a:prstGeom prst="rect">
            <a:avLst/>
          </a:prstGeom>
        </p:spPr>
      </p:pic>
      <p:pic>
        <p:nvPicPr>
          <p:cNvPr id="14" name="图片 13">
            <a:extLst>
              <a:ext uri="{FF2B5EF4-FFF2-40B4-BE49-F238E27FC236}">
                <a16:creationId xmlns:a16="http://schemas.microsoft.com/office/drawing/2014/main" id="{65113632-FDA5-4417-8D8F-5E53EC78C002}"/>
              </a:ext>
            </a:extLst>
          </p:cNvPr>
          <p:cNvPicPr>
            <a:picLocks noChangeAspect="1"/>
          </p:cNvPicPr>
          <p:nvPr/>
        </p:nvPicPr>
        <p:blipFill>
          <a:blip r:embed="rId6"/>
          <a:stretch>
            <a:fillRect/>
          </a:stretch>
        </p:blipFill>
        <p:spPr>
          <a:xfrm>
            <a:off x="871264" y="1592818"/>
            <a:ext cx="2145978" cy="493819"/>
          </a:xfrm>
          <a:prstGeom prst="rect">
            <a:avLst/>
          </a:prstGeom>
        </p:spPr>
      </p:pic>
      <p:pic>
        <p:nvPicPr>
          <p:cNvPr id="15" name="图片 14">
            <a:extLst>
              <a:ext uri="{FF2B5EF4-FFF2-40B4-BE49-F238E27FC236}">
                <a16:creationId xmlns:a16="http://schemas.microsoft.com/office/drawing/2014/main" id="{2D3C29F1-62A8-4A42-ADC6-8A4D7D877012}"/>
              </a:ext>
            </a:extLst>
          </p:cNvPr>
          <p:cNvPicPr>
            <a:picLocks noChangeAspect="1"/>
          </p:cNvPicPr>
          <p:nvPr/>
        </p:nvPicPr>
        <p:blipFill>
          <a:blip r:embed="rId7"/>
          <a:stretch>
            <a:fillRect/>
          </a:stretch>
        </p:blipFill>
        <p:spPr>
          <a:xfrm>
            <a:off x="378735" y="438150"/>
            <a:ext cx="2060627" cy="432854"/>
          </a:xfrm>
          <a:prstGeom prst="rect">
            <a:avLst/>
          </a:prstGeom>
        </p:spPr>
      </p:pic>
    </p:spTree>
    <p:extLst>
      <p:ext uri="{BB962C8B-B14F-4D97-AF65-F5344CB8AC3E}">
        <p14:creationId xmlns:p14="http://schemas.microsoft.com/office/powerpoint/2010/main" val="498588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A8B2EAE-4245-9319-12A5-5AE9C962227A}"/>
              </a:ext>
            </a:extLst>
          </p:cNvPr>
          <p:cNvSpPr txBox="1"/>
          <p:nvPr/>
        </p:nvSpPr>
        <p:spPr>
          <a:xfrm>
            <a:off x="1270000" y="127000"/>
            <a:ext cx="5080000" cy="123111"/>
          </a:xfrm>
          <a:prstGeom prst="rect">
            <a:avLst/>
          </a:prstGeom>
          <a:noFill/>
        </p:spPr>
        <p:txBody>
          <a:bodyPr vert="horz" rtlCol="0">
            <a:spAutoFit/>
          </a:bodyPr>
          <a:lstStyle/>
          <a:p>
            <a:r>
              <a:rPr lang="zh-CN" altLang="en-US" sz="200"/>
              <a:t>主要以电算为准，利用节点法简化计算来校核，两种计算方法计算出的结果相差很小，说明验算结果正确可靠，节点法计算过程在这里不过多阐述，现将计算结果列表如下。</a:t>
            </a:r>
          </a:p>
        </p:txBody>
      </p:sp>
      <p:sp>
        <p:nvSpPr>
          <p:cNvPr id="2" name="文本框 1">
            <a:extLst>
              <a:ext uri="{FF2B5EF4-FFF2-40B4-BE49-F238E27FC236}">
                <a16:creationId xmlns:a16="http://schemas.microsoft.com/office/drawing/2014/main" id="{B447ED56-EFA7-CB8B-969F-2C9ED331C576}"/>
              </a:ext>
            </a:extLst>
          </p:cNvPr>
          <p:cNvSpPr txBox="1"/>
          <p:nvPr/>
        </p:nvSpPr>
        <p:spPr>
          <a:xfrm>
            <a:off x="1270000" y="63500"/>
            <a:ext cx="5080000" cy="123111"/>
          </a:xfrm>
          <a:prstGeom prst="rect">
            <a:avLst/>
          </a:prstGeom>
          <a:noFill/>
        </p:spPr>
        <p:txBody>
          <a:bodyPr vert="horz" rtlCol="0">
            <a:spAutoFit/>
          </a:bodyPr>
          <a:lstStyle/>
          <a:p>
            <a:r>
              <a:rPr lang="zh-CN" altLang="en-US" sz="200"/>
              <a:t>说明市的土地利用效益在逐年稳步提高，但是和上轮规划所确定的土地产出率目标还存在一定的差距。</a:t>
            </a:r>
          </a:p>
        </p:txBody>
      </p:sp>
      <p:pic>
        <p:nvPicPr>
          <p:cNvPr id="7" name="图片 6">
            <a:extLst>
              <a:ext uri="{FF2B5EF4-FFF2-40B4-BE49-F238E27FC236}">
                <a16:creationId xmlns:a16="http://schemas.microsoft.com/office/drawing/2014/main" id="{B4BB60FD-7437-4908-95AB-D434E4A7B9A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菱形 9">
            <a:extLst>
              <a:ext uri="{FF2B5EF4-FFF2-40B4-BE49-F238E27FC236}">
                <a16:creationId xmlns:a16="http://schemas.microsoft.com/office/drawing/2014/main" id="{A39E860C-84C4-45CB-BF01-354D3F5DB9AF}"/>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2" name="矩形 11">
            <a:extLst>
              <a:ext uri="{FF2B5EF4-FFF2-40B4-BE49-F238E27FC236}">
                <a16:creationId xmlns:a16="http://schemas.microsoft.com/office/drawing/2014/main" id="{2A4DB749-3E9B-4B3B-83A3-3F325F9FD002}"/>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401045"/>
            <a:ext cx="3883489" cy="3151905"/>
          </a:xfrm>
          <a:prstGeom prst="rect">
            <a:avLst/>
          </a:prstGeom>
        </p:spPr>
      </p:pic>
      <p:pic>
        <p:nvPicPr>
          <p:cNvPr id="5" name="图片 4">
            <a:extLst>
              <a:ext uri="{FF2B5EF4-FFF2-40B4-BE49-F238E27FC236}">
                <a16:creationId xmlns:a16="http://schemas.microsoft.com/office/drawing/2014/main" id="{7E99B91B-2B11-4C84-AB05-FAA13A5EE2F5}"/>
              </a:ext>
            </a:extLst>
          </p:cNvPr>
          <p:cNvPicPr>
            <a:picLocks noChangeAspect="1"/>
          </p:cNvPicPr>
          <p:nvPr/>
        </p:nvPicPr>
        <p:blipFill>
          <a:blip r:embed="rId4"/>
          <a:stretch>
            <a:fillRect/>
          </a:stretch>
        </p:blipFill>
        <p:spPr>
          <a:xfrm>
            <a:off x="3797705" y="3532569"/>
            <a:ext cx="4602879" cy="731583"/>
          </a:xfrm>
          <a:prstGeom prst="rect">
            <a:avLst/>
          </a:prstGeom>
        </p:spPr>
      </p:pic>
      <p:pic>
        <p:nvPicPr>
          <p:cNvPr id="13" name="图片 12">
            <a:extLst>
              <a:ext uri="{FF2B5EF4-FFF2-40B4-BE49-F238E27FC236}">
                <a16:creationId xmlns:a16="http://schemas.microsoft.com/office/drawing/2014/main" id="{7B9F1984-3596-4732-B47E-41E71FCD1C0D}"/>
              </a:ext>
            </a:extLst>
          </p:cNvPr>
          <p:cNvPicPr>
            <a:picLocks noChangeAspect="1"/>
          </p:cNvPicPr>
          <p:nvPr/>
        </p:nvPicPr>
        <p:blipFill>
          <a:blip r:embed="rId5"/>
          <a:stretch>
            <a:fillRect/>
          </a:stretch>
        </p:blipFill>
        <p:spPr>
          <a:xfrm>
            <a:off x="3797706" y="2209182"/>
            <a:ext cx="4395597" cy="1164437"/>
          </a:xfrm>
          <a:prstGeom prst="rect">
            <a:avLst/>
          </a:prstGeom>
        </p:spPr>
      </p:pic>
      <p:pic>
        <p:nvPicPr>
          <p:cNvPr id="14" name="图片 13">
            <a:extLst>
              <a:ext uri="{FF2B5EF4-FFF2-40B4-BE49-F238E27FC236}">
                <a16:creationId xmlns:a16="http://schemas.microsoft.com/office/drawing/2014/main" id="{4C0DA592-2CAB-447A-9FB4-AAA3CF6A681F}"/>
              </a:ext>
            </a:extLst>
          </p:cNvPr>
          <p:cNvPicPr>
            <a:picLocks noChangeAspect="1"/>
          </p:cNvPicPr>
          <p:nvPr/>
        </p:nvPicPr>
        <p:blipFill>
          <a:blip r:embed="rId6"/>
          <a:stretch>
            <a:fillRect/>
          </a:stretch>
        </p:blipFill>
        <p:spPr>
          <a:xfrm>
            <a:off x="3864981" y="1737038"/>
            <a:ext cx="2139881" cy="499915"/>
          </a:xfrm>
          <a:prstGeom prst="rect">
            <a:avLst/>
          </a:prstGeom>
        </p:spPr>
      </p:pic>
      <p:pic>
        <p:nvPicPr>
          <p:cNvPr id="15" name="图片 14">
            <a:extLst>
              <a:ext uri="{FF2B5EF4-FFF2-40B4-BE49-F238E27FC236}">
                <a16:creationId xmlns:a16="http://schemas.microsoft.com/office/drawing/2014/main" id="{04F56DF1-F1CE-4C37-A32F-C5FE13263B82}"/>
              </a:ext>
            </a:extLst>
          </p:cNvPr>
          <p:cNvPicPr>
            <a:picLocks noChangeAspect="1"/>
          </p:cNvPicPr>
          <p:nvPr/>
        </p:nvPicPr>
        <p:blipFill>
          <a:blip r:embed="rId7"/>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4772306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1E0F2C6C-DAB9-8A9C-B79D-DF24A956E4E0}"/>
              </a:ext>
            </a:extLst>
          </p:cNvPr>
          <p:cNvSpPr txBox="1"/>
          <p:nvPr/>
        </p:nvSpPr>
        <p:spPr>
          <a:xfrm>
            <a:off x="1270000" y="127000"/>
            <a:ext cx="5080000" cy="123111"/>
          </a:xfrm>
          <a:prstGeom prst="rect">
            <a:avLst/>
          </a:prstGeom>
          <a:noFill/>
        </p:spPr>
        <p:txBody>
          <a:bodyPr vert="horz" rtlCol="0">
            <a:spAutoFit/>
          </a:bodyPr>
          <a:lstStyle/>
          <a:p>
            <a:r>
              <a:rPr lang="en-US" altLang="zh-CN" sz="200"/>
              <a:t>c</a:t>
            </a:r>
            <a:r>
              <a:rPr lang="zh-CN" altLang="en-US" sz="200"/>
              <a:t>、技术质量问题已经得到处理，且手续完备；</a:t>
            </a:r>
          </a:p>
        </p:txBody>
      </p:sp>
      <p:sp>
        <p:nvSpPr>
          <p:cNvPr id="2" name="文本框 1">
            <a:extLst>
              <a:ext uri="{FF2B5EF4-FFF2-40B4-BE49-F238E27FC236}">
                <a16:creationId xmlns:a16="http://schemas.microsoft.com/office/drawing/2014/main" id="{840BE5DF-62E1-3BF9-1E1C-18FAE904A72F}"/>
              </a:ext>
            </a:extLst>
          </p:cNvPr>
          <p:cNvSpPr txBox="1"/>
          <p:nvPr/>
        </p:nvSpPr>
        <p:spPr>
          <a:xfrm>
            <a:off x="1270000" y="63500"/>
            <a:ext cx="5080000" cy="123111"/>
          </a:xfrm>
          <a:prstGeom prst="rect">
            <a:avLst/>
          </a:prstGeom>
          <a:noFill/>
        </p:spPr>
        <p:txBody>
          <a:bodyPr vert="horz" rtlCol="0">
            <a:spAutoFit/>
          </a:bodyPr>
          <a:lstStyle/>
          <a:p>
            <a:r>
              <a:rPr lang="zh-CN" altLang="pt-BR" sz="200"/>
              <a:t>斜杆：      </a:t>
            </a:r>
            <a:r>
              <a:rPr lang="pt-BR" altLang="zh-CN" sz="200"/>
              <a:t>m4-4N3     4∠100×75×10     A4=52.88cm2</a:t>
            </a:r>
            <a:endParaRPr lang="zh-CN" altLang="en-US" sz="200"/>
          </a:p>
        </p:txBody>
      </p:sp>
      <p:pic>
        <p:nvPicPr>
          <p:cNvPr id="11" name="图片 10">
            <a:extLst>
              <a:ext uri="{FF2B5EF4-FFF2-40B4-BE49-F238E27FC236}">
                <a16:creationId xmlns:a16="http://schemas.microsoft.com/office/drawing/2014/main" id="{E945B747-6D5B-453D-9204-157920CD059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菱形 7">
            <a:extLst>
              <a:ext uri="{FF2B5EF4-FFF2-40B4-BE49-F238E27FC236}">
                <a16:creationId xmlns:a16="http://schemas.microsoft.com/office/drawing/2014/main" id="{ACA18ADA-383C-4E78-A80C-DE2AB33F569E}"/>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矩形 9">
            <a:extLst>
              <a:ext uri="{FF2B5EF4-FFF2-40B4-BE49-F238E27FC236}">
                <a16:creationId xmlns:a16="http://schemas.microsoft.com/office/drawing/2014/main" id="{176BDD93-E95A-49FD-8F4A-CC61FACCF9C8}"/>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C68401FF-7C3D-45FE-8DFD-A22230D605FC}"/>
              </a:ext>
            </a:extLst>
          </p:cNvPr>
          <p:cNvPicPr>
            <a:picLocks noChangeAspect="1"/>
          </p:cNvPicPr>
          <p:nvPr/>
        </p:nvPicPr>
        <p:blipFill>
          <a:blip r:embed="rId3"/>
          <a:stretch>
            <a:fillRect/>
          </a:stretch>
        </p:blipFill>
        <p:spPr>
          <a:xfrm>
            <a:off x="923039" y="3388616"/>
            <a:ext cx="7474344" cy="731583"/>
          </a:xfrm>
          <a:prstGeom prst="rect">
            <a:avLst/>
          </a:prstGeom>
        </p:spPr>
      </p:pic>
      <p:pic>
        <p:nvPicPr>
          <p:cNvPr id="12" name="图片 11">
            <a:extLst>
              <a:ext uri="{FF2B5EF4-FFF2-40B4-BE49-F238E27FC236}">
                <a16:creationId xmlns:a16="http://schemas.microsoft.com/office/drawing/2014/main" id="{5E24B707-A53A-4187-8A76-6CED16C07687}"/>
              </a:ext>
            </a:extLst>
          </p:cNvPr>
          <p:cNvPicPr>
            <a:picLocks noChangeAspect="1"/>
          </p:cNvPicPr>
          <p:nvPr/>
        </p:nvPicPr>
        <p:blipFill>
          <a:blip r:embed="rId4"/>
          <a:stretch>
            <a:fillRect/>
          </a:stretch>
        </p:blipFill>
        <p:spPr>
          <a:xfrm>
            <a:off x="914400" y="1885950"/>
            <a:ext cx="7474344" cy="1072989"/>
          </a:xfrm>
          <a:prstGeom prst="rect">
            <a:avLst/>
          </a:prstGeom>
        </p:spPr>
      </p:pic>
      <p:pic>
        <p:nvPicPr>
          <p:cNvPr id="13" name="图片 12">
            <a:extLst>
              <a:ext uri="{FF2B5EF4-FFF2-40B4-BE49-F238E27FC236}">
                <a16:creationId xmlns:a16="http://schemas.microsoft.com/office/drawing/2014/main" id="{48CD20D5-FC7C-44AF-BD4B-CF6ACD10B95E}"/>
              </a:ext>
            </a:extLst>
          </p:cNvPr>
          <p:cNvPicPr>
            <a:picLocks noChangeAspect="1"/>
          </p:cNvPicPr>
          <p:nvPr/>
        </p:nvPicPr>
        <p:blipFill>
          <a:blip r:embed="rId5"/>
          <a:stretch>
            <a:fillRect/>
          </a:stretch>
        </p:blipFill>
        <p:spPr>
          <a:xfrm>
            <a:off x="923039" y="1288018"/>
            <a:ext cx="2395936" cy="493819"/>
          </a:xfrm>
          <a:prstGeom prst="rect">
            <a:avLst/>
          </a:prstGeom>
        </p:spPr>
      </p:pic>
      <p:pic>
        <p:nvPicPr>
          <p:cNvPr id="14" name="图片 13">
            <a:extLst>
              <a:ext uri="{FF2B5EF4-FFF2-40B4-BE49-F238E27FC236}">
                <a16:creationId xmlns:a16="http://schemas.microsoft.com/office/drawing/2014/main" id="{C5F8D80E-5686-475E-9B52-7DBE61028523}"/>
              </a:ext>
            </a:extLst>
          </p:cNvPr>
          <p:cNvPicPr>
            <a:picLocks noChangeAspect="1"/>
          </p:cNvPicPr>
          <p:nvPr/>
        </p:nvPicPr>
        <p:blipFill>
          <a:blip r:embed="rId6"/>
          <a:stretch>
            <a:fillRect/>
          </a:stretch>
        </p:blipFill>
        <p:spPr>
          <a:xfrm>
            <a:off x="378735" y="438150"/>
            <a:ext cx="2060627" cy="432854"/>
          </a:xfrm>
          <a:prstGeom prst="rect">
            <a:avLst/>
          </a:prstGeom>
        </p:spPr>
      </p:pic>
    </p:spTree>
    <p:extLst>
      <p:ext uri="{BB962C8B-B14F-4D97-AF65-F5344CB8AC3E}">
        <p14:creationId xmlns:p14="http://schemas.microsoft.com/office/powerpoint/2010/main" val="3888223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61F71958-F78E-4A3F-B2F2-F09BC26EC1C3}"/>
              </a:ext>
            </a:extLst>
          </p:cNvPr>
          <p:cNvSpPr txBox="1"/>
          <p:nvPr/>
        </p:nvSpPr>
        <p:spPr>
          <a:xfrm>
            <a:off x="1270000" y="127000"/>
            <a:ext cx="5080000" cy="123111"/>
          </a:xfrm>
          <a:prstGeom prst="rect">
            <a:avLst/>
          </a:prstGeom>
          <a:noFill/>
        </p:spPr>
        <p:txBody>
          <a:bodyPr vert="horz" rtlCol="0">
            <a:spAutoFit/>
          </a:bodyPr>
          <a:lstStyle/>
          <a:p>
            <a:r>
              <a:rPr lang="zh-CN" altLang="en-US" sz="200"/>
              <a:t>整个人防地下室由防护单元、密闭通道、扩散室、进风竖井、集气室、进风机房、滤毒室、防毒通道、简易洗消间、扩散室、排风竖井、连通口组成。</a:t>
            </a:r>
          </a:p>
        </p:txBody>
      </p:sp>
      <p:sp>
        <p:nvSpPr>
          <p:cNvPr id="2" name="文本框 1">
            <a:extLst>
              <a:ext uri="{FF2B5EF4-FFF2-40B4-BE49-F238E27FC236}">
                <a16:creationId xmlns:a16="http://schemas.microsoft.com/office/drawing/2014/main" id="{82822FCC-4D00-862D-46B9-B5780CD8DB5A}"/>
              </a:ext>
            </a:extLst>
          </p:cNvPr>
          <p:cNvSpPr txBox="1"/>
          <p:nvPr/>
        </p:nvSpPr>
        <p:spPr>
          <a:xfrm>
            <a:off x="1270000" y="63500"/>
            <a:ext cx="5080000" cy="123111"/>
          </a:xfrm>
          <a:prstGeom prst="rect">
            <a:avLst/>
          </a:prstGeom>
          <a:noFill/>
        </p:spPr>
        <p:txBody>
          <a:bodyPr vert="horz" rtlCol="0">
            <a:spAutoFit/>
          </a:bodyPr>
          <a:lstStyle/>
          <a:p>
            <a:r>
              <a:rPr lang="zh-CN" altLang="en-US" sz="200"/>
              <a:t>建筑区规划占地</a:t>
            </a:r>
            <a:r>
              <a:rPr lang="en-US" altLang="zh-CN" sz="200"/>
              <a:t>40841.00m2</a:t>
            </a:r>
            <a:r>
              <a:rPr lang="zh-CN" altLang="en-US" sz="200"/>
              <a:t>，主要为商业楼及住房楼。</a:t>
            </a:r>
          </a:p>
        </p:txBody>
      </p:sp>
      <p:pic>
        <p:nvPicPr>
          <p:cNvPr id="10" name="图片 9">
            <a:extLst>
              <a:ext uri="{FF2B5EF4-FFF2-40B4-BE49-F238E27FC236}">
                <a16:creationId xmlns:a16="http://schemas.microsoft.com/office/drawing/2014/main" id="{AFB978EE-8A02-48A5-A4FF-E4EEECAD550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菱形 6">
            <a:extLst>
              <a:ext uri="{FF2B5EF4-FFF2-40B4-BE49-F238E27FC236}">
                <a16:creationId xmlns:a16="http://schemas.microsoft.com/office/drawing/2014/main" id="{5817BB89-4E55-4AC3-A34D-5A5CAD0CFF81}"/>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8" name="矩形 7">
            <a:extLst>
              <a:ext uri="{FF2B5EF4-FFF2-40B4-BE49-F238E27FC236}">
                <a16:creationId xmlns:a16="http://schemas.microsoft.com/office/drawing/2014/main" id="{08A83A25-0E16-4C1B-99A8-7160BEEB8258}"/>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EAA5614F-7397-4E5A-9F53-3A51FBBA9B21}"/>
              </a:ext>
            </a:extLst>
          </p:cNvPr>
          <p:cNvPicPr>
            <a:picLocks noChangeAspect="1"/>
          </p:cNvPicPr>
          <p:nvPr/>
        </p:nvPicPr>
        <p:blipFill>
          <a:blip r:embed="rId3"/>
          <a:stretch>
            <a:fillRect/>
          </a:stretch>
        </p:blipFill>
        <p:spPr>
          <a:xfrm>
            <a:off x="1066800" y="1428750"/>
            <a:ext cx="2706859" cy="493819"/>
          </a:xfrm>
          <a:prstGeom prst="rect">
            <a:avLst/>
          </a:prstGeom>
        </p:spPr>
      </p:pic>
      <p:pic>
        <p:nvPicPr>
          <p:cNvPr id="11" name="图片 10">
            <a:extLst>
              <a:ext uri="{FF2B5EF4-FFF2-40B4-BE49-F238E27FC236}">
                <a16:creationId xmlns:a16="http://schemas.microsoft.com/office/drawing/2014/main" id="{51E9A108-D887-4CF9-B350-38D4AD4DD0AF}"/>
              </a:ext>
            </a:extLst>
          </p:cNvPr>
          <p:cNvPicPr>
            <a:picLocks noChangeAspect="1"/>
          </p:cNvPicPr>
          <p:nvPr/>
        </p:nvPicPr>
        <p:blipFill>
          <a:blip r:embed="rId4"/>
          <a:stretch>
            <a:fillRect/>
          </a:stretch>
        </p:blipFill>
        <p:spPr>
          <a:xfrm>
            <a:off x="1066800" y="1798082"/>
            <a:ext cx="6986622" cy="2456901"/>
          </a:xfrm>
          <a:prstGeom prst="rect">
            <a:avLst/>
          </a:prstGeom>
        </p:spPr>
      </p:pic>
      <p:pic>
        <p:nvPicPr>
          <p:cNvPr id="12" name="图片 11">
            <a:extLst>
              <a:ext uri="{FF2B5EF4-FFF2-40B4-BE49-F238E27FC236}">
                <a16:creationId xmlns:a16="http://schemas.microsoft.com/office/drawing/2014/main" id="{411A4F2A-B545-4265-8A4A-5A691CEA71CC}"/>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28580906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C2FBFC9-F107-5940-E243-7FD63FB85596}"/>
              </a:ext>
            </a:extLst>
          </p:cNvPr>
          <p:cNvSpPr txBox="1"/>
          <p:nvPr/>
        </p:nvSpPr>
        <p:spPr>
          <a:xfrm>
            <a:off x="1270000" y="127000"/>
            <a:ext cx="5080000" cy="123111"/>
          </a:xfrm>
          <a:prstGeom prst="rect">
            <a:avLst/>
          </a:prstGeom>
          <a:noFill/>
        </p:spPr>
        <p:txBody>
          <a:bodyPr vert="horz" rtlCol="0">
            <a:spAutoFit/>
          </a:bodyPr>
          <a:lstStyle/>
          <a:p>
            <a:r>
              <a:rPr lang="en-US" altLang="zh-CN" sz="200"/>
              <a:t>b </a:t>
            </a:r>
            <a:r>
              <a:rPr lang="zh-CN" altLang="en-US" sz="200"/>
              <a:t>提高质检人员质检精神，择优选用人员。</a:t>
            </a:r>
          </a:p>
        </p:txBody>
      </p:sp>
      <p:sp>
        <p:nvSpPr>
          <p:cNvPr id="2" name="文本框 1">
            <a:extLst>
              <a:ext uri="{FF2B5EF4-FFF2-40B4-BE49-F238E27FC236}">
                <a16:creationId xmlns:a16="http://schemas.microsoft.com/office/drawing/2014/main" id="{4950E82E-018A-642C-6745-F4585FBEE163}"/>
              </a:ext>
            </a:extLst>
          </p:cNvPr>
          <p:cNvSpPr txBox="1"/>
          <p:nvPr/>
        </p:nvSpPr>
        <p:spPr>
          <a:xfrm>
            <a:off x="1270000" y="63500"/>
            <a:ext cx="5080000" cy="123111"/>
          </a:xfrm>
          <a:prstGeom prst="rect">
            <a:avLst/>
          </a:prstGeom>
          <a:noFill/>
        </p:spPr>
        <p:txBody>
          <a:bodyPr vert="horz" rtlCol="0">
            <a:spAutoFit/>
          </a:bodyPr>
          <a:lstStyle/>
          <a:p>
            <a:r>
              <a:rPr lang="zh-CN" altLang="en-US" sz="200"/>
              <a:t>（</a:t>
            </a:r>
            <a:r>
              <a:rPr lang="en-US" altLang="zh-CN" sz="200"/>
              <a:t>3</a:t>
            </a:r>
            <a:r>
              <a:rPr lang="zh-CN" altLang="en-US" sz="200"/>
              <a:t>）尽可能地避开在大风和雨天条件下施工，减少施工过程中的水土流失。</a:t>
            </a:r>
          </a:p>
        </p:txBody>
      </p:sp>
      <p:pic>
        <p:nvPicPr>
          <p:cNvPr id="6" name="图片 5">
            <a:extLst>
              <a:ext uri="{FF2B5EF4-FFF2-40B4-BE49-F238E27FC236}">
                <a16:creationId xmlns:a16="http://schemas.microsoft.com/office/drawing/2014/main" id="{99598A3E-7B4B-4C8C-92C0-BC114E4D139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菱形 9">
            <a:extLst>
              <a:ext uri="{FF2B5EF4-FFF2-40B4-BE49-F238E27FC236}">
                <a16:creationId xmlns:a16="http://schemas.microsoft.com/office/drawing/2014/main" id="{CCD4E2B5-6A7A-4E4B-BE17-D58939D14E30}"/>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2" name="矩形 11">
            <a:extLst>
              <a:ext uri="{FF2B5EF4-FFF2-40B4-BE49-F238E27FC236}">
                <a16:creationId xmlns:a16="http://schemas.microsoft.com/office/drawing/2014/main" id="{167BD6D1-872E-4F2B-8C35-C008D6600142}"/>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3423" y="1784453"/>
            <a:ext cx="2499577" cy="2493480"/>
          </a:xfrm>
          <a:prstGeom prst="rect">
            <a:avLst/>
          </a:prstGeom>
        </p:spPr>
      </p:pic>
      <p:pic>
        <p:nvPicPr>
          <p:cNvPr id="4" name="图片 3">
            <a:extLst>
              <a:ext uri="{FF2B5EF4-FFF2-40B4-BE49-F238E27FC236}">
                <a16:creationId xmlns:a16="http://schemas.microsoft.com/office/drawing/2014/main" id="{BD8E9857-48F0-40DE-A506-AFEC3B653AA7}"/>
              </a:ext>
            </a:extLst>
          </p:cNvPr>
          <p:cNvPicPr>
            <a:picLocks noChangeAspect="1"/>
          </p:cNvPicPr>
          <p:nvPr/>
        </p:nvPicPr>
        <p:blipFill>
          <a:blip r:embed="rId4"/>
          <a:stretch>
            <a:fillRect/>
          </a:stretch>
        </p:blipFill>
        <p:spPr>
          <a:xfrm>
            <a:off x="771455" y="3425119"/>
            <a:ext cx="5730737" cy="731583"/>
          </a:xfrm>
          <a:prstGeom prst="rect">
            <a:avLst/>
          </a:prstGeom>
        </p:spPr>
      </p:pic>
      <p:pic>
        <p:nvPicPr>
          <p:cNvPr id="13" name="图片 12">
            <a:extLst>
              <a:ext uri="{FF2B5EF4-FFF2-40B4-BE49-F238E27FC236}">
                <a16:creationId xmlns:a16="http://schemas.microsoft.com/office/drawing/2014/main" id="{32246F14-F293-43A4-98EC-8E188DA44AAD}"/>
              </a:ext>
            </a:extLst>
          </p:cNvPr>
          <p:cNvPicPr>
            <a:picLocks noChangeAspect="1"/>
          </p:cNvPicPr>
          <p:nvPr/>
        </p:nvPicPr>
        <p:blipFill>
          <a:blip r:embed="rId5"/>
          <a:stretch>
            <a:fillRect/>
          </a:stretch>
        </p:blipFill>
        <p:spPr>
          <a:xfrm>
            <a:off x="762000" y="1885950"/>
            <a:ext cx="5730737" cy="1310754"/>
          </a:xfrm>
          <a:prstGeom prst="rect">
            <a:avLst/>
          </a:prstGeom>
        </p:spPr>
      </p:pic>
      <p:pic>
        <p:nvPicPr>
          <p:cNvPr id="14" name="图片 13">
            <a:extLst>
              <a:ext uri="{FF2B5EF4-FFF2-40B4-BE49-F238E27FC236}">
                <a16:creationId xmlns:a16="http://schemas.microsoft.com/office/drawing/2014/main" id="{776940B0-C097-4175-B403-046E44C19979}"/>
              </a:ext>
            </a:extLst>
          </p:cNvPr>
          <p:cNvPicPr>
            <a:picLocks noChangeAspect="1"/>
          </p:cNvPicPr>
          <p:nvPr/>
        </p:nvPicPr>
        <p:blipFill>
          <a:blip r:embed="rId6"/>
          <a:stretch>
            <a:fillRect/>
          </a:stretch>
        </p:blipFill>
        <p:spPr>
          <a:xfrm>
            <a:off x="860328" y="1440418"/>
            <a:ext cx="2341067" cy="493819"/>
          </a:xfrm>
          <a:prstGeom prst="rect">
            <a:avLst/>
          </a:prstGeom>
        </p:spPr>
      </p:pic>
      <p:pic>
        <p:nvPicPr>
          <p:cNvPr id="15" name="图片 14">
            <a:extLst>
              <a:ext uri="{FF2B5EF4-FFF2-40B4-BE49-F238E27FC236}">
                <a16:creationId xmlns:a16="http://schemas.microsoft.com/office/drawing/2014/main" id="{A3141904-3055-47C9-8F9E-8C9F3459E705}"/>
              </a:ext>
            </a:extLst>
          </p:cNvPr>
          <p:cNvPicPr>
            <a:picLocks noChangeAspect="1"/>
          </p:cNvPicPr>
          <p:nvPr/>
        </p:nvPicPr>
        <p:blipFill>
          <a:blip r:embed="rId7"/>
          <a:stretch>
            <a:fillRect/>
          </a:stretch>
        </p:blipFill>
        <p:spPr>
          <a:xfrm>
            <a:off x="378735" y="438150"/>
            <a:ext cx="2060627" cy="432854"/>
          </a:xfrm>
          <a:prstGeom prst="rect">
            <a:avLst/>
          </a:prstGeom>
        </p:spPr>
      </p:pic>
    </p:spTree>
    <p:extLst>
      <p:ext uri="{BB962C8B-B14F-4D97-AF65-F5344CB8AC3E}">
        <p14:creationId xmlns:p14="http://schemas.microsoft.com/office/powerpoint/2010/main" val="30490922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D37C91C-94E6-0A5E-D7D9-368C8841FE00}"/>
              </a:ext>
            </a:extLst>
          </p:cNvPr>
          <p:cNvSpPr txBox="1"/>
          <p:nvPr/>
        </p:nvSpPr>
        <p:spPr>
          <a:xfrm>
            <a:off x="1270000" y="127000"/>
            <a:ext cx="5080000" cy="123111"/>
          </a:xfrm>
          <a:prstGeom prst="rect">
            <a:avLst/>
          </a:prstGeom>
          <a:noFill/>
        </p:spPr>
        <p:txBody>
          <a:bodyPr vert="horz" rtlCol="0">
            <a:spAutoFit/>
          </a:bodyPr>
          <a:lstStyle/>
          <a:p>
            <a:r>
              <a:rPr lang="en-US" altLang="zh-CN" sz="200"/>
              <a:t>i.</a:t>
            </a:r>
            <a:r>
              <a:rPr lang="zh-CN" altLang="en-US" sz="200"/>
              <a:t>钢化玻璃的自爆率≤</a:t>
            </a:r>
            <a:r>
              <a:rPr lang="en-US" altLang="zh-CN" sz="200"/>
              <a:t>0.3</a:t>
            </a:r>
            <a:r>
              <a:rPr lang="zh-CN" altLang="en-US" sz="200"/>
              <a:t>％，平面钢化玻璃的弯曲度：弓形时≤</a:t>
            </a:r>
            <a:r>
              <a:rPr lang="en-US" altLang="zh-CN" sz="200"/>
              <a:t>0.2</a:t>
            </a:r>
            <a:r>
              <a:rPr lang="zh-CN" altLang="en-US" sz="200"/>
              <a:t>％；波形时≤</a:t>
            </a:r>
            <a:r>
              <a:rPr lang="en-US" altLang="zh-CN" sz="200"/>
              <a:t>0.1</a:t>
            </a:r>
            <a:r>
              <a:rPr lang="zh-CN" altLang="en-US" sz="200"/>
              <a:t>％，最大叠差：≤</a:t>
            </a:r>
            <a:r>
              <a:rPr lang="en-US" altLang="zh-CN" sz="200"/>
              <a:t>2mm</a:t>
            </a:r>
            <a:r>
              <a:rPr lang="zh-CN" altLang="en-US" sz="200"/>
              <a:t>。</a:t>
            </a:r>
          </a:p>
        </p:txBody>
      </p:sp>
      <p:sp>
        <p:nvSpPr>
          <p:cNvPr id="2" name="文本框 1">
            <a:extLst>
              <a:ext uri="{FF2B5EF4-FFF2-40B4-BE49-F238E27FC236}">
                <a16:creationId xmlns:a16="http://schemas.microsoft.com/office/drawing/2014/main" id="{644E801F-163A-903C-2BC4-5E7E55D7D271}"/>
              </a:ext>
            </a:extLst>
          </p:cNvPr>
          <p:cNvSpPr txBox="1"/>
          <p:nvPr/>
        </p:nvSpPr>
        <p:spPr>
          <a:xfrm>
            <a:off x="1270000" y="63500"/>
            <a:ext cx="5080000" cy="123111"/>
          </a:xfrm>
          <a:prstGeom prst="rect">
            <a:avLst/>
          </a:prstGeom>
          <a:noFill/>
        </p:spPr>
        <p:txBody>
          <a:bodyPr vert="horz" rtlCol="0">
            <a:spAutoFit/>
          </a:bodyPr>
          <a:lstStyle/>
          <a:p>
            <a:r>
              <a:rPr lang="en-US" altLang="zh-CN" sz="200"/>
              <a:t>i</a:t>
            </a:r>
            <a:r>
              <a:rPr lang="zh-CN" altLang="en-US" sz="200"/>
              <a:t>、材料半产品成品的保护</a:t>
            </a:r>
            <a:r>
              <a:rPr lang="en-US" altLang="zh-CN" sz="200"/>
              <a:t>:</a:t>
            </a:r>
            <a:r>
              <a:rPr lang="zh-CN" altLang="en-US" sz="200"/>
              <a:t>除自身必须加强这方面的管理外，还需要其它施工单位重视，避免发生不必要的损失、损坏等，而造成材料的重加工或返工</a:t>
            </a:r>
            <a:r>
              <a:rPr lang="en-US" altLang="zh-CN" sz="200"/>
              <a:t>;</a:t>
            </a:r>
            <a:endParaRPr lang="zh-CN" altLang="en-US" sz="200"/>
          </a:p>
        </p:txBody>
      </p:sp>
      <p:pic>
        <p:nvPicPr>
          <p:cNvPr id="10" name="图片 9">
            <a:extLst>
              <a:ext uri="{FF2B5EF4-FFF2-40B4-BE49-F238E27FC236}">
                <a16:creationId xmlns:a16="http://schemas.microsoft.com/office/drawing/2014/main" id="{6492C443-BC42-46A5-BA34-D451E0FE439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菱形 6">
            <a:extLst>
              <a:ext uri="{FF2B5EF4-FFF2-40B4-BE49-F238E27FC236}">
                <a16:creationId xmlns:a16="http://schemas.microsoft.com/office/drawing/2014/main" id="{C46A5658-A5BD-4D28-9274-F0954D0D67CD}"/>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8" name="矩形 7">
            <a:extLst>
              <a:ext uri="{FF2B5EF4-FFF2-40B4-BE49-F238E27FC236}">
                <a16:creationId xmlns:a16="http://schemas.microsoft.com/office/drawing/2014/main" id="{48F0032D-F292-4456-83FA-5CD493C32DE1}"/>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07440A1E-90D6-4468-8963-A8C2B2C2E2C6}"/>
              </a:ext>
            </a:extLst>
          </p:cNvPr>
          <p:cNvPicPr>
            <a:picLocks noChangeAspect="1"/>
          </p:cNvPicPr>
          <p:nvPr/>
        </p:nvPicPr>
        <p:blipFill>
          <a:blip r:embed="rId3"/>
          <a:stretch>
            <a:fillRect/>
          </a:stretch>
        </p:blipFill>
        <p:spPr>
          <a:xfrm>
            <a:off x="914400" y="1867515"/>
            <a:ext cx="6986622" cy="2456901"/>
          </a:xfrm>
          <a:prstGeom prst="rect">
            <a:avLst/>
          </a:prstGeom>
        </p:spPr>
      </p:pic>
      <p:pic>
        <p:nvPicPr>
          <p:cNvPr id="11" name="图片 10">
            <a:extLst>
              <a:ext uri="{FF2B5EF4-FFF2-40B4-BE49-F238E27FC236}">
                <a16:creationId xmlns:a16="http://schemas.microsoft.com/office/drawing/2014/main" id="{1A561733-7D03-4C97-954A-1A53C0340652}"/>
              </a:ext>
            </a:extLst>
          </p:cNvPr>
          <p:cNvPicPr>
            <a:picLocks noChangeAspect="1"/>
          </p:cNvPicPr>
          <p:nvPr/>
        </p:nvPicPr>
        <p:blipFill>
          <a:blip r:embed="rId4"/>
          <a:stretch>
            <a:fillRect/>
          </a:stretch>
        </p:blipFill>
        <p:spPr>
          <a:xfrm>
            <a:off x="914400" y="1445352"/>
            <a:ext cx="2981202" cy="493819"/>
          </a:xfrm>
          <a:prstGeom prst="rect">
            <a:avLst/>
          </a:prstGeom>
        </p:spPr>
      </p:pic>
      <p:pic>
        <p:nvPicPr>
          <p:cNvPr id="12" name="图片 11">
            <a:extLst>
              <a:ext uri="{FF2B5EF4-FFF2-40B4-BE49-F238E27FC236}">
                <a16:creationId xmlns:a16="http://schemas.microsoft.com/office/drawing/2014/main" id="{F6221970-5348-4935-B9CA-DD9F73A489E9}"/>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3453475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E213FD4D-F059-1FE0-78B3-788730062F98}"/>
              </a:ext>
            </a:extLst>
          </p:cNvPr>
          <p:cNvSpPr txBox="1"/>
          <p:nvPr/>
        </p:nvSpPr>
        <p:spPr>
          <a:xfrm>
            <a:off x="1270000" y="127000"/>
            <a:ext cx="5080000" cy="123111"/>
          </a:xfrm>
          <a:prstGeom prst="rect">
            <a:avLst/>
          </a:prstGeom>
          <a:noFill/>
        </p:spPr>
        <p:txBody>
          <a:bodyPr vert="horz" rtlCol="0">
            <a:spAutoFit/>
          </a:bodyPr>
          <a:lstStyle/>
          <a:p>
            <a:r>
              <a:rPr lang="zh-CN" altLang="en-US" sz="200"/>
              <a:t>水土保持监测点主要布设在工程建设对原地貌及植被破坏较严重，容易产生弃土、弃渣而且可能造成较大地区的水土流失。</a:t>
            </a:r>
          </a:p>
        </p:txBody>
      </p:sp>
      <p:sp>
        <p:nvSpPr>
          <p:cNvPr id="2" name="文本框 1">
            <a:extLst>
              <a:ext uri="{FF2B5EF4-FFF2-40B4-BE49-F238E27FC236}">
                <a16:creationId xmlns:a16="http://schemas.microsoft.com/office/drawing/2014/main" id="{41679879-EAE5-C0CD-DA7D-FB953F1A7253}"/>
              </a:ext>
            </a:extLst>
          </p:cNvPr>
          <p:cNvSpPr txBox="1"/>
          <p:nvPr/>
        </p:nvSpPr>
        <p:spPr>
          <a:xfrm>
            <a:off x="1270000" y="63500"/>
            <a:ext cx="5080000" cy="123111"/>
          </a:xfrm>
          <a:prstGeom prst="rect">
            <a:avLst/>
          </a:prstGeom>
          <a:noFill/>
        </p:spPr>
        <p:txBody>
          <a:bodyPr vert="horz" rtlCol="0">
            <a:spAutoFit/>
          </a:bodyPr>
          <a:lstStyle/>
          <a:p>
            <a:r>
              <a:rPr lang="en-US" altLang="zh-CN" sz="200"/>
              <a:t>4</a:t>
            </a:r>
            <a:r>
              <a:rPr lang="zh-CN" altLang="en-US" sz="200"/>
              <a:t>）． 所有穿越人防临空墙、进出人防单元混凝土隔墙的电缆（特别是人防战时用电、强电系统必须通过预埋套管铺设，且需做到一线一管；室内弱电（消防、安保等）若需增加管线，应及时与设计联系，增加相关预埋管。</a:t>
            </a:r>
          </a:p>
        </p:txBody>
      </p:sp>
      <p:pic>
        <p:nvPicPr>
          <p:cNvPr id="10" name="图片 9">
            <a:extLst>
              <a:ext uri="{FF2B5EF4-FFF2-40B4-BE49-F238E27FC236}">
                <a16:creationId xmlns:a16="http://schemas.microsoft.com/office/drawing/2014/main" id="{BD67C67B-EB78-4E2C-90DC-26C693E66BC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菱形 7">
            <a:extLst>
              <a:ext uri="{FF2B5EF4-FFF2-40B4-BE49-F238E27FC236}">
                <a16:creationId xmlns:a16="http://schemas.microsoft.com/office/drawing/2014/main" id="{C203A8FA-39ED-4075-A9B1-D02C114B978D}"/>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9" name="矩形 8">
            <a:extLst>
              <a:ext uri="{FF2B5EF4-FFF2-40B4-BE49-F238E27FC236}">
                <a16:creationId xmlns:a16="http://schemas.microsoft.com/office/drawing/2014/main" id="{43FCA07A-EB5F-4AFB-99DF-2D9B7ED9B5E4}"/>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id="{4475557C-C39C-46EE-83C5-B7778F721E82}"/>
              </a:ext>
            </a:extLst>
          </p:cNvPr>
          <p:cNvPicPr>
            <a:picLocks noChangeAspect="1"/>
          </p:cNvPicPr>
          <p:nvPr/>
        </p:nvPicPr>
        <p:blipFill>
          <a:blip r:embed="rId3"/>
          <a:stretch>
            <a:fillRect/>
          </a:stretch>
        </p:blipFill>
        <p:spPr>
          <a:xfrm>
            <a:off x="1092862" y="3424319"/>
            <a:ext cx="7376799" cy="786452"/>
          </a:xfrm>
          <a:prstGeom prst="rect">
            <a:avLst/>
          </a:prstGeom>
        </p:spPr>
      </p:pic>
      <p:pic>
        <p:nvPicPr>
          <p:cNvPr id="11" name="图片 10">
            <a:extLst>
              <a:ext uri="{FF2B5EF4-FFF2-40B4-BE49-F238E27FC236}">
                <a16:creationId xmlns:a16="http://schemas.microsoft.com/office/drawing/2014/main" id="{45A225B6-518E-425D-A94D-0D75E7E35B08}"/>
              </a:ext>
            </a:extLst>
          </p:cNvPr>
          <p:cNvPicPr>
            <a:picLocks noChangeAspect="1"/>
          </p:cNvPicPr>
          <p:nvPr/>
        </p:nvPicPr>
        <p:blipFill>
          <a:blip r:embed="rId4"/>
          <a:stretch>
            <a:fillRect/>
          </a:stretch>
        </p:blipFill>
        <p:spPr>
          <a:xfrm>
            <a:off x="1066801" y="2814719"/>
            <a:ext cx="7242676" cy="371888"/>
          </a:xfrm>
          <a:prstGeom prst="rect">
            <a:avLst/>
          </a:prstGeom>
        </p:spPr>
      </p:pic>
      <p:pic>
        <p:nvPicPr>
          <p:cNvPr id="12" name="图片 11">
            <a:extLst>
              <a:ext uri="{FF2B5EF4-FFF2-40B4-BE49-F238E27FC236}">
                <a16:creationId xmlns:a16="http://schemas.microsoft.com/office/drawing/2014/main" id="{B6446632-60D1-41B8-BCDC-956070BE0E27}"/>
              </a:ext>
            </a:extLst>
          </p:cNvPr>
          <p:cNvPicPr>
            <a:picLocks noChangeAspect="1"/>
          </p:cNvPicPr>
          <p:nvPr/>
        </p:nvPicPr>
        <p:blipFill>
          <a:blip r:embed="rId5"/>
          <a:stretch>
            <a:fillRect/>
          </a:stretch>
        </p:blipFill>
        <p:spPr>
          <a:xfrm>
            <a:off x="1066800" y="2155846"/>
            <a:ext cx="6096528" cy="371888"/>
          </a:xfrm>
          <a:prstGeom prst="rect">
            <a:avLst/>
          </a:prstGeom>
        </p:spPr>
      </p:pic>
      <p:pic>
        <p:nvPicPr>
          <p:cNvPr id="13" name="图片 12">
            <a:extLst>
              <a:ext uri="{FF2B5EF4-FFF2-40B4-BE49-F238E27FC236}">
                <a16:creationId xmlns:a16="http://schemas.microsoft.com/office/drawing/2014/main" id="{6CC09133-AC3B-4A60-8B5E-79FEC1F6A652}"/>
              </a:ext>
            </a:extLst>
          </p:cNvPr>
          <p:cNvPicPr>
            <a:picLocks noChangeAspect="1"/>
          </p:cNvPicPr>
          <p:nvPr/>
        </p:nvPicPr>
        <p:blipFill>
          <a:blip r:embed="rId6"/>
          <a:stretch>
            <a:fillRect/>
          </a:stretch>
        </p:blipFill>
        <p:spPr>
          <a:xfrm>
            <a:off x="1121483" y="1504950"/>
            <a:ext cx="3145809" cy="499915"/>
          </a:xfrm>
          <a:prstGeom prst="rect">
            <a:avLst/>
          </a:prstGeom>
        </p:spPr>
      </p:pic>
      <p:pic>
        <p:nvPicPr>
          <p:cNvPr id="14" name="图片 13">
            <a:extLst>
              <a:ext uri="{FF2B5EF4-FFF2-40B4-BE49-F238E27FC236}">
                <a16:creationId xmlns:a16="http://schemas.microsoft.com/office/drawing/2014/main" id="{79C9390B-3FC8-439E-B2A0-314BE4F2261A}"/>
              </a:ext>
            </a:extLst>
          </p:cNvPr>
          <p:cNvPicPr>
            <a:picLocks noChangeAspect="1"/>
          </p:cNvPicPr>
          <p:nvPr/>
        </p:nvPicPr>
        <p:blipFill>
          <a:blip r:embed="rId7"/>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93604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3CC3B9DC-1EFB-78BB-4A3A-EE240F3D5A28}"/>
              </a:ext>
            </a:extLst>
          </p:cNvPr>
          <p:cNvSpPr txBox="1"/>
          <p:nvPr/>
        </p:nvSpPr>
        <p:spPr>
          <a:xfrm>
            <a:off x="1270000" y="127000"/>
            <a:ext cx="5080000" cy="123111"/>
          </a:xfrm>
          <a:prstGeom prst="rect">
            <a:avLst/>
          </a:prstGeom>
          <a:noFill/>
        </p:spPr>
        <p:txBody>
          <a:bodyPr vert="horz" rtlCol="0">
            <a:spAutoFit/>
          </a:bodyPr>
          <a:lstStyle/>
          <a:p>
            <a:r>
              <a:rPr lang="zh-CN" altLang="en-US" sz="200"/>
              <a:t>，</a:t>
            </a:r>
          </a:p>
        </p:txBody>
      </p:sp>
      <p:sp>
        <p:nvSpPr>
          <p:cNvPr id="2" name="文本框 1">
            <a:extLst>
              <a:ext uri="{FF2B5EF4-FFF2-40B4-BE49-F238E27FC236}">
                <a16:creationId xmlns:a16="http://schemas.microsoft.com/office/drawing/2014/main" id="{0AB1DE52-7F1C-CF68-F234-5E0171C547FE}"/>
              </a:ext>
            </a:extLst>
          </p:cNvPr>
          <p:cNvSpPr txBox="1"/>
          <p:nvPr/>
        </p:nvSpPr>
        <p:spPr>
          <a:xfrm>
            <a:off x="1270000" y="63500"/>
            <a:ext cx="5080000" cy="123111"/>
          </a:xfrm>
          <a:prstGeom prst="rect">
            <a:avLst/>
          </a:prstGeom>
          <a:noFill/>
        </p:spPr>
        <p:txBody>
          <a:bodyPr vert="horz" rtlCol="0">
            <a:spAutoFit/>
          </a:bodyPr>
          <a:lstStyle/>
          <a:p>
            <a:r>
              <a:rPr lang="en-US" altLang="zh-CN" sz="200"/>
              <a:t>(2) </a:t>
            </a:r>
            <a:r>
              <a:rPr lang="zh-CN" altLang="en-US" sz="200"/>
              <a:t>钩形螺栓固定法</a:t>
            </a:r>
          </a:p>
        </p:txBody>
      </p:sp>
      <p:pic>
        <p:nvPicPr>
          <p:cNvPr id="10" name="图片 9">
            <a:extLst>
              <a:ext uri="{FF2B5EF4-FFF2-40B4-BE49-F238E27FC236}">
                <a16:creationId xmlns:a16="http://schemas.microsoft.com/office/drawing/2014/main" id="{0F166838-06C1-4AAE-9C2A-6964A90269E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菱形 6">
            <a:extLst>
              <a:ext uri="{FF2B5EF4-FFF2-40B4-BE49-F238E27FC236}">
                <a16:creationId xmlns:a16="http://schemas.microsoft.com/office/drawing/2014/main" id="{9B4459D7-6D99-4AA3-9126-776C9003A4C3}"/>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8" name="矩形 7">
            <a:extLst>
              <a:ext uri="{FF2B5EF4-FFF2-40B4-BE49-F238E27FC236}">
                <a16:creationId xmlns:a16="http://schemas.microsoft.com/office/drawing/2014/main" id="{D179FD06-9C44-4FD6-BAD1-02B6B3962D97}"/>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9679174D-80B9-4C6F-A55F-EFF4081AEEEC}"/>
              </a:ext>
            </a:extLst>
          </p:cNvPr>
          <p:cNvPicPr>
            <a:picLocks noChangeAspect="1"/>
          </p:cNvPicPr>
          <p:nvPr/>
        </p:nvPicPr>
        <p:blipFill>
          <a:blip r:embed="rId3"/>
          <a:stretch>
            <a:fillRect/>
          </a:stretch>
        </p:blipFill>
        <p:spPr>
          <a:xfrm>
            <a:off x="1069343" y="2028657"/>
            <a:ext cx="6992718" cy="2231329"/>
          </a:xfrm>
          <a:prstGeom prst="rect">
            <a:avLst/>
          </a:prstGeom>
        </p:spPr>
      </p:pic>
      <p:pic>
        <p:nvPicPr>
          <p:cNvPr id="11" name="图片 10">
            <a:extLst>
              <a:ext uri="{FF2B5EF4-FFF2-40B4-BE49-F238E27FC236}">
                <a16:creationId xmlns:a16="http://schemas.microsoft.com/office/drawing/2014/main" id="{3599B3CD-E55C-43AA-8D00-0653BEB0E76E}"/>
              </a:ext>
            </a:extLst>
          </p:cNvPr>
          <p:cNvPicPr>
            <a:picLocks noChangeAspect="1"/>
          </p:cNvPicPr>
          <p:nvPr/>
        </p:nvPicPr>
        <p:blipFill>
          <a:blip r:embed="rId4"/>
          <a:stretch>
            <a:fillRect/>
          </a:stretch>
        </p:blipFill>
        <p:spPr>
          <a:xfrm>
            <a:off x="1066800" y="1647657"/>
            <a:ext cx="2164268" cy="493819"/>
          </a:xfrm>
          <a:prstGeom prst="rect">
            <a:avLst/>
          </a:prstGeom>
        </p:spPr>
      </p:pic>
      <p:pic>
        <p:nvPicPr>
          <p:cNvPr id="12" name="图片 11">
            <a:extLst>
              <a:ext uri="{FF2B5EF4-FFF2-40B4-BE49-F238E27FC236}">
                <a16:creationId xmlns:a16="http://schemas.microsoft.com/office/drawing/2014/main" id="{B05A34BB-DFFF-47ED-9A2E-8E3DA82E1D48}"/>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189120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946DA067-0E53-1709-EDFB-AF74EFFC131B}"/>
              </a:ext>
            </a:extLst>
          </p:cNvPr>
          <p:cNvSpPr txBox="1"/>
          <p:nvPr/>
        </p:nvSpPr>
        <p:spPr>
          <a:xfrm>
            <a:off x="1270000" y="127000"/>
            <a:ext cx="5080000" cy="123111"/>
          </a:xfrm>
          <a:prstGeom prst="rect">
            <a:avLst/>
          </a:prstGeom>
          <a:noFill/>
        </p:spPr>
        <p:txBody>
          <a:bodyPr vert="horz" rtlCol="0">
            <a:spAutoFit/>
          </a:bodyPr>
          <a:lstStyle/>
          <a:p>
            <a:r>
              <a:rPr lang="zh-CN" altLang="en-US" sz="200"/>
              <a:t>（</a:t>
            </a:r>
            <a:r>
              <a:rPr lang="en-US" altLang="zh-CN" sz="200"/>
              <a:t>2</a:t>
            </a:r>
            <a:r>
              <a:rPr lang="zh-CN" altLang="en-US" sz="200"/>
              <a:t>）架桥机就位后，为保持前后支点的稳定，应用方木支垫。</a:t>
            </a:r>
          </a:p>
        </p:txBody>
      </p:sp>
      <p:sp>
        <p:nvSpPr>
          <p:cNvPr id="2" name="文本框 1">
            <a:extLst>
              <a:ext uri="{FF2B5EF4-FFF2-40B4-BE49-F238E27FC236}">
                <a16:creationId xmlns:a16="http://schemas.microsoft.com/office/drawing/2014/main" id="{4817F173-2D49-5B04-2438-A7E27AAD0D2B}"/>
              </a:ext>
            </a:extLst>
          </p:cNvPr>
          <p:cNvSpPr txBox="1"/>
          <p:nvPr/>
        </p:nvSpPr>
        <p:spPr>
          <a:xfrm>
            <a:off x="1270000" y="63500"/>
            <a:ext cx="5080000" cy="123111"/>
          </a:xfrm>
          <a:prstGeom prst="rect">
            <a:avLst/>
          </a:prstGeom>
          <a:noFill/>
        </p:spPr>
        <p:txBody>
          <a:bodyPr vert="horz" rtlCol="0">
            <a:spAutoFit/>
          </a:bodyPr>
          <a:lstStyle/>
          <a:p>
            <a:r>
              <a:rPr lang="zh-CN" altLang="en-US" sz="200"/>
              <a:t>框架在安装好后，进行玻璃及开启扇的安装，玻璃在加工厂已预制完成，每块玻璃都有标号，按分格图上相应的标号位置将玻璃通过软性接触放在指定的位置框垫块上，调整玻璃的左右位置</a:t>
            </a:r>
          </a:p>
        </p:txBody>
      </p:sp>
      <p:pic>
        <p:nvPicPr>
          <p:cNvPr id="13" name="图片 12">
            <a:extLst>
              <a:ext uri="{FF2B5EF4-FFF2-40B4-BE49-F238E27FC236}">
                <a16:creationId xmlns:a16="http://schemas.microsoft.com/office/drawing/2014/main" id="{7B61B16C-F3EB-4E96-8DEF-9667932E800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菱形 10">
            <a:extLst>
              <a:ext uri="{FF2B5EF4-FFF2-40B4-BE49-F238E27FC236}">
                <a16:creationId xmlns:a16="http://schemas.microsoft.com/office/drawing/2014/main" id="{FF981B9E-8BC5-47D4-AC5D-A58889736FBC}"/>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2" name="矩形 11">
            <a:extLst>
              <a:ext uri="{FF2B5EF4-FFF2-40B4-BE49-F238E27FC236}">
                <a16:creationId xmlns:a16="http://schemas.microsoft.com/office/drawing/2014/main" id="{F3A5BBA1-D08B-4BB6-AF7E-C89CAD8DDD26}"/>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a:extLst>
              <a:ext uri="{FF2B5EF4-FFF2-40B4-BE49-F238E27FC236}">
                <a16:creationId xmlns:a16="http://schemas.microsoft.com/office/drawing/2014/main" id="{BC527F61-F2D6-4B8B-9B12-EAAF3DB780D1}"/>
              </a:ext>
            </a:extLst>
          </p:cNvPr>
          <p:cNvSpPr/>
          <p:nvPr/>
        </p:nvSpPr>
        <p:spPr>
          <a:xfrm>
            <a:off x="863059" y="2198281"/>
            <a:ext cx="2598788" cy="276999"/>
          </a:xfrm>
          <a:prstGeom prst="rect">
            <a:avLst/>
          </a:prstGeom>
        </p:spPr>
        <p:txBody>
          <a:bodyPr wrap="none">
            <a:spAutoFit/>
          </a:bodyPr>
          <a:lstStyle/>
          <a:p>
            <a:r>
              <a:rPr lang="en-US" altLang="zh-CN" sz="1200" dirty="0">
                <a:solidFill>
                  <a:prstClr val="black"/>
                </a:solidFill>
                <a:latin typeface="思源黑体" panose="020B0500000000000000" pitchFamily="34" charset="-122"/>
                <a:ea typeface="思源黑体" panose="020B0500000000000000" pitchFamily="34" charset="-122"/>
              </a:rPr>
              <a:t>(</a:t>
            </a:r>
            <a:r>
              <a:rPr lang="zh-CN" altLang="en-US" sz="1200" dirty="0">
                <a:solidFill>
                  <a:prstClr val="black"/>
                </a:solidFill>
                <a:latin typeface="思源黑体" panose="020B0500000000000000" pitchFamily="34" charset="-122"/>
                <a:ea typeface="思源黑体" panose="020B0500000000000000" pitchFamily="34" charset="-122"/>
              </a:rPr>
              <a:t>一</a:t>
            </a:r>
            <a:r>
              <a:rPr lang="en-US" altLang="zh-CN" sz="1200" dirty="0">
                <a:solidFill>
                  <a:prstClr val="black"/>
                </a:solidFill>
                <a:latin typeface="思源黑体" panose="020B0500000000000000" pitchFamily="34" charset="-122"/>
                <a:ea typeface="思源黑体" panose="020B0500000000000000" pitchFamily="34" charset="-122"/>
              </a:rPr>
              <a:t>)</a:t>
            </a:r>
            <a:r>
              <a:rPr lang="zh-CN" altLang="en-US" sz="1200" dirty="0">
                <a:solidFill>
                  <a:prstClr val="black"/>
                </a:solidFill>
                <a:latin typeface="思源黑体" panose="020B0500000000000000" pitchFamily="34" charset="-122"/>
                <a:ea typeface="思源黑体" panose="020B0500000000000000" pitchFamily="34" charset="-122"/>
              </a:rPr>
              <a:t>进入生产经营场所进行现场检查</a:t>
            </a:r>
            <a:r>
              <a:rPr lang="en-US" altLang="zh-CN" sz="1200" dirty="0">
                <a:latin typeface="思源黑体" panose="020B0500000000000000" pitchFamily="34" charset="-122"/>
                <a:ea typeface="思源黑体" panose="020B0500000000000000" pitchFamily="34" charset="-122"/>
              </a:rPr>
              <a:t>;</a:t>
            </a:r>
            <a:endParaRPr lang="zh-CN" altLang="en-US" sz="1200" dirty="0">
              <a:latin typeface="思源黑体" panose="020B0500000000000000" pitchFamily="34" charset="-122"/>
              <a:ea typeface="思源黑体" panose="020B0500000000000000" pitchFamily="34" charset="-122"/>
            </a:endParaRPr>
          </a:p>
        </p:txBody>
      </p:sp>
      <p:pic>
        <p:nvPicPr>
          <p:cNvPr id="18" name="图片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0" y="1645511"/>
            <a:ext cx="1810669" cy="2042337"/>
          </a:xfrm>
          <a:prstGeom prst="rect">
            <a:avLst/>
          </a:prstGeom>
        </p:spPr>
      </p:pic>
      <p:pic>
        <p:nvPicPr>
          <p:cNvPr id="4" name="图片 3">
            <a:extLst>
              <a:ext uri="{FF2B5EF4-FFF2-40B4-BE49-F238E27FC236}">
                <a16:creationId xmlns:a16="http://schemas.microsoft.com/office/drawing/2014/main" id="{98826C0D-95C6-4779-BEA9-B1CC3833170A}"/>
              </a:ext>
            </a:extLst>
          </p:cNvPr>
          <p:cNvPicPr>
            <a:picLocks noChangeAspect="1"/>
          </p:cNvPicPr>
          <p:nvPr/>
        </p:nvPicPr>
        <p:blipFill>
          <a:blip r:embed="rId4"/>
          <a:stretch>
            <a:fillRect/>
          </a:stretch>
        </p:blipFill>
        <p:spPr>
          <a:xfrm>
            <a:off x="863059" y="3549349"/>
            <a:ext cx="3036071" cy="323116"/>
          </a:xfrm>
          <a:prstGeom prst="rect">
            <a:avLst/>
          </a:prstGeom>
        </p:spPr>
      </p:pic>
      <p:pic>
        <p:nvPicPr>
          <p:cNvPr id="14" name="图片 13">
            <a:extLst>
              <a:ext uri="{FF2B5EF4-FFF2-40B4-BE49-F238E27FC236}">
                <a16:creationId xmlns:a16="http://schemas.microsoft.com/office/drawing/2014/main" id="{87C30453-4327-4ABE-AEC5-B568D83B1055}"/>
              </a:ext>
            </a:extLst>
          </p:cNvPr>
          <p:cNvPicPr>
            <a:picLocks noChangeAspect="1"/>
          </p:cNvPicPr>
          <p:nvPr/>
        </p:nvPicPr>
        <p:blipFill>
          <a:blip r:embed="rId5"/>
          <a:stretch>
            <a:fillRect/>
          </a:stretch>
        </p:blipFill>
        <p:spPr>
          <a:xfrm>
            <a:off x="863059" y="3098993"/>
            <a:ext cx="6450127" cy="323116"/>
          </a:xfrm>
          <a:prstGeom prst="rect">
            <a:avLst/>
          </a:prstGeom>
        </p:spPr>
      </p:pic>
      <p:pic>
        <p:nvPicPr>
          <p:cNvPr id="15" name="图片 14">
            <a:extLst>
              <a:ext uri="{FF2B5EF4-FFF2-40B4-BE49-F238E27FC236}">
                <a16:creationId xmlns:a16="http://schemas.microsoft.com/office/drawing/2014/main" id="{073C714A-83CE-4C0B-9D96-2E62DC8877D3}"/>
              </a:ext>
            </a:extLst>
          </p:cNvPr>
          <p:cNvPicPr>
            <a:picLocks noChangeAspect="1"/>
          </p:cNvPicPr>
          <p:nvPr/>
        </p:nvPicPr>
        <p:blipFill>
          <a:blip r:embed="rId6"/>
          <a:stretch>
            <a:fillRect/>
          </a:stretch>
        </p:blipFill>
        <p:spPr>
          <a:xfrm>
            <a:off x="863059" y="2648636"/>
            <a:ext cx="6322100" cy="323116"/>
          </a:xfrm>
          <a:prstGeom prst="rect">
            <a:avLst/>
          </a:prstGeom>
        </p:spPr>
      </p:pic>
      <p:pic>
        <p:nvPicPr>
          <p:cNvPr id="16" name="图片 15">
            <a:extLst>
              <a:ext uri="{FF2B5EF4-FFF2-40B4-BE49-F238E27FC236}">
                <a16:creationId xmlns:a16="http://schemas.microsoft.com/office/drawing/2014/main" id="{FFA9EB5A-6130-4BBB-9098-C4666D840E9B}"/>
              </a:ext>
            </a:extLst>
          </p:cNvPr>
          <p:cNvPicPr>
            <a:picLocks noChangeAspect="1"/>
          </p:cNvPicPr>
          <p:nvPr/>
        </p:nvPicPr>
        <p:blipFill>
          <a:blip r:embed="rId7"/>
          <a:stretch>
            <a:fillRect/>
          </a:stretch>
        </p:blipFill>
        <p:spPr>
          <a:xfrm>
            <a:off x="863059" y="3867150"/>
            <a:ext cx="7523116" cy="688908"/>
          </a:xfrm>
          <a:prstGeom prst="rect">
            <a:avLst/>
          </a:prstGeom>
        </p:spPr>
      </p:pic>
      <p:pic>
        <p:nvPicPr>
          <p:cNvPr id="17" name="图片 16">
            <a:extLst>
              <a:ext uri="{FF2B5EF4-FFF2-40B4-BE49-F238E27FC236}">
                <a16:creationId xmlns:a16="http://schemas.microsoft.com/office/drawing/2014/main" id="{52FC7605-C6B4-41BD-836C-D68CC15EDE47}"/>
              </a:ext>
            </a:extLst>
          </p:cNvPr>
          <p:cNvPicPr>
            <a:picLocks noChangeAspect="1"/>
          </p:cNvPicPr>
          <p:nvPr/>
        </p:nvPicPr>
        <p:blipFill>
          <a:blip r:embed="rId8"/>
          <a:stretch>
            <a:fillRect/>
          </a:stretch>
        </p:blipFill>
        <p:spPr>
          <a:xfrm>
            <a:off x="843224" y="1352550"/>
            <a:ext cx="2182557" cy="499915"/>
          </a:xfrm>
          <a:prstGeom prst="rect">
            <a:avLst/>
          </a:prstGeom>
        </p:spPr>
      </p:pic>
      <p:pic>
        <p:nvPicPr>
          <p:cNvPr id="19" name="图片 18">
            <a:extLst>
              <a:ext uri="{FF2B5EF4-FFF2-40B4-BE49-F238E27FC236}">
                <a16:creationId xmlns:a16="http://schemas.microsoft.com/office/drawing/2014/main" id="{2B4767EC-B83B-42F9-B997-4EDA9406B049}"/>
              </a:ext>
            </a:extLst>
          </p:cNvPr>
          <p:cNvPicPr>
            <a:picLocks noChangeAspect="1"/>
          </p:cNvPicPr>
          <p:nvPr/>
        </p:nvPicPr>
        <p:blipFill>
          <a:blip r:embed="rId9"/>
          <a:stretch>
            <a:fillRect/>
          </a:stretch>
        </p:blipFill>
        <p:spPr>
          <a:xfrm>
            <a:off x="838200" y="1845148"/>
            <a:ext cx="6882981" cy="371888"/>
          </a:xfrm>
          <a:prstGeom prst="rect">
            <a:avLst/>
          </a:prstGeom>
        </p:spPr>
      </p:pic>
      <p:pic>
        <p:nvPicPr>
          <p:cNvPr id="20" name="图片 19">
            <a:extLst>
              <a:ext uri="{FF2B5EF4-FFF2-40B4-BE49-F238E27FC236}">
                <a16:creationId xmlns:a16="http://schemas.microsoft.com/office/drawing/2014/main" id="{F2BB2FDE-1EC9-4D71-9765-292C79F4CF36}"/>
              </a:ext>
            </a:extLst>
          </p:cNvPr>
          <p:cNvPicPr>
            <a:picLocks noChangeAspect="1"/>
          </p:cNvPicPr>
          <p:nvPr/>
        </p:nvPicPr>
        <p:blipFill>
          <a:blip r:embed="rId10"/>
          <a:stretch>
            <a:fillRect/>
          </a:stretch>
        </p:blipFill>
        <p:spPr>
          <a:xfrm>
            <a:off x="378735" y="438150"/>
            <a:ext cx="2060627" cy="432854"/>
          </a:xfrm>
          <a:prstGeom prst="rect">
            <a:avLst/>
          </a:prstGeom>
        </p:spPr>
      </p:pic>
    </p:spTree>
    <p:extLst>
      <p:ext uri="{BB962C8B-B14F-4D97-AF65-F5344CB8AC3E}">
        <p14:creationId xmlns:p14="http://schemas.microsoft.com/office/powerpoint/2010/main" val="28033920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779278E-4054-0773-6A5A-26DCEB08DC6F}"/>
              </a:ext>
            </a:extLst>
          </p:cNvPr>
          <p:cNvSpPr txBox="1"/>
          <p:nvPr/>
        </p:nvSpPr>
        <p:spPr>
          <a:xfrm>
            <a:off x="1270000" y="127000"/>
            <a:ext cx="5080000" cy="123111"/>
          </a:xfrm>
          <a:prstGeom prst="rect">
            <a:avLst/>
          </a:prstGeom>
          <a:noFill/>
        </p:spPr>
        <p:txBody>
          <a:bodyPr vert="horz" rtlCol="0">
            <a:spAutoFit/>
          </a:bodyPr>
          <a:lstStyle/>
          <a:p>
            <a:r>
              <a:rPr lang="zh-CN" altLang="en-US" sz="200"/>
              <a:t>（</a:t>
            </a:r>
            <a:r>
              <a:rPr lang="en-US" altLang="zh-CN" sz="200"/>
              <a:t>2</a:t>
            </a:r>
            <a:r>
              <a:rPr lang="zh-CN" altLang="en-US" sz="200"/>
              <a:t>）水土保持监测技术规程（</a:t>
            </a:r>
            <a:r>
              <a:rPr lang="en-US" altLang="zh-CN" sz="200"/>
              <a:t>SL277</a:t>
            </a:r>
            <a:r>
              <a:rPr lang="zh-CN" altLang="en-US" sz="200"/>
              <a:t>－</a:t>
            </a:r>
            <a:r>
              <a:rPr lang="en-US" altLang="zh-CN" sz="200"/>
              <a:t>2002</a:t>
            </a:r>
            <a:r>
              <a:rPr lang="zh-CN" altLang="en-US" sz="200"/>
              <a:t>）；</a:t>
            </a:r>
          </a:p>
        </p:txBody>
      </p:sp>
      <p:sp>
        <p:nvSpPr>
          <p:cNvPr id="2" name="文本框 1">
            <a:extLst>
              <a:ext uri="{FF2B5EF4-FFF2-40B4-BE49-F238E27FC236}">
                <a16:creationId xmlns:a16="http://schemas.microsoft.com/office/drawing/2014/main" id="{C954E8C9-D3C9-00C9-20B5-E4FB0278D14A}"/>
              </a:ext>
            </a:extLst>
          </p:cNvPr>
          <p:cNvSpPr txBox="1"/>
          <p:nvPr/>
        </p:nvSpPr>
        <p:spPr>
          <a:xfrm>
            <a:off x="1270000" y="63500"/>
            <a:ext cx="5080000" cy="123111"/>
          </a:xfrm>
          <a:prstGeom prst="rect">
            <a:avLst/>
          </a:prstGeom>
          <a:noFill/>
        </p:spPr>
        <p:txBody>
          <a:bodyPr vert="horz" rtlCol="0">
            <a:spAutoFit/>
          </a:bodyPr>
          <a:lstStyle/>
          <a:p>
            <a:r>
              <a:rPr lang="zh-CN" altLang="en-US" sz="200"/>
              <a:t>我公司工程设计部，拥有多名具有丰富施工经验的专业工程技术人员组成的高素质的设计队伍</a:t>
            </a:r>
          </a:p>
        </p:txBody>
      </p:sp>
      <p:pic>
        <p:nvPicPr>
          <p:cNvPr id="12" name="图片 11">
            <a:extLst>
              <a:ext uri="{FF2B5EF4-FFF2-40B4-BE49-F238E27FC236}">
                <a16:creationId xmlns:a16="http://schemas.microsoft.com/office/drawing/2014/main" id="{C7BA8CF3-5D08-406F-B6F2-424072E46BD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菱形 8">
            <a:extLst>
              <a:ext uri="{FF2B5EF4-FFF2-40B4-BE49-F238E27FC236}">
                <a16:creationId xmlns:a16="http://schemas.microsoft.com/office/drawing/2014/main" id="{00884A5F-6E46-4C1D-B723-3018C2DF47E9}"/>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矩形 9">
            <a:extLst>
              <a:ext uri="{FF2B5EF4-FFF2-40B4-BE49-F238E27FC236}">
                <a16:creationId xmlns:a16="http://schemas.microsoft.com/office/drawing/2014/main" id="{4A93AFD5-855D-4792-8555-25D549DADCA5}"/>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9241" y="1446080"/>
            <a:ext cx="1828959" cy="3103133"/>
          </a:xfrm>
          <a:prstGeom prst="rect">
            <a:avLst/>
          </a:prstGeom>
        </p:spPr>
      </p:pic>
      <p:pic>
        <p:nvPicPr>
          <p:cNvPr id="6" name="图片 5">
            <a:extLst>
              <a:ext uri="{FF2B5EF4-FFF2-40B4-BE49-F238E27FC236}">
                <a16:creationId xmlns:a16="http://schemas.microsoft.com/office/drawing/2014/main" id="{019FDFF2-AF21-4D72-BE02-D3349AD06F8E}"/>
              </a:ext>
            </a:extLst>
          </p:cNvPr>
          <p:cNvPicPr>
            <a:picLocks noChangeAspect="1"/>
          </p:cNvPicPr>
          <p:nvPr/>
        </p:nvPicPr>
        <p:blipFill>
          <a:blip r:embed="rId4"/>
          <a:stretch>
            <a:fillRect/>
          </a:stretch>
        </p:blipFill>
        <p:spPr>
          <a:xfrm>
            <a:off x="785382" y="3323695"/>
            <a:ext cx="5938019" cy="1036410"/>
          </a:xfrm>
          <a:prstGeom prst="rect">
            <a:avLst/>
          </a:prstGeom>
        </p:spPr>
      </p:pic>
      <p:pic>
        <p:nvPicPr>
          <p:cNvPr id="13" name="图片 12">
            <a:extLst>
              <a:ext uri="{FF2B5EF4-FFF2-40B4-BE49-F238E27FC236}">
                <a16:creationId xmlns:a16="http://schemas.microsoft.com/office/drawing/2014/main" id="{E1C910F1-BCA7-4432-B532-E591E9EA7DEE}"/>
              </a:ext>
            </a:extLst>
          </p:cNvPr>
          <p:cNvPicPr>
            <a:picLocks noChangeAspect="1"/>
          </p:cNvPicPr>
          <p:nvPr/>
        </p:nvPicPr>
        <p:blipFill>
          <a:blip r:embed="rId5"/>
          <a:stretch>
            <a:fillRect/>
          </a:stretch>
        </p:blipFill>
        <p:spPr>
          <a:xfrm>
            <a:off x="861582" y="1970443"/>
            <a:ext cx="5767316" cy="1207113"/>
          </a:xfrm>
          <a:prstGeom prst="rect">
            <a:avLst/>
          </a:prstGeom>
        </p:spPr>
      </p:pic>
      <p:pic>
        <p:nvPicPr>
          <p:cNvPr id="14" name="图片 13">
            <a:extLst>
              <a:ext uri="{FF2B5EF4-FFF2-40B4-BE49-F238E27FC236}">
                <a16:creationId xmlns:a16="http://schemas.microsoft.com/office/drawing/2014/main" id="{EA48AE36-BF13-4EB4-85B6-5617A9CCDDCB}"/>
              </a:ext>
            </a:extLst>
          </p:cNvPr>
          <p:cNvPicPr>
            <a:picLocks noChangeAspect="1"/>
          </p:cNvPicPr>
          <p:nvPr/>
        </p:nvPicPr>
        <p:blipFill>
          <a:blip r:embed="rId6"/>
          <a:stretch>
            <a:fillRect/>
          </a:stretch>
        </p:blipFill>
        <p:spPr>
          <a:xfrm>
            <a:off x="990441" y="1504950"/>
            <a:ext cx="2670279" cy="499915"/>
          </a:xfrm>
          <a:prstGeom prst="rect">
            <a:avLst/>
          </a:prstGeom>
        </p:spPr>
      </p:pic>
      <p:pic>
        <p:nvPicPr>
          <p:cNvPr id="15" name="图片 14">
            <a:extLst>
              <a:ext uri="{FF2B5EF4-FFF2-40B4-BE49-F238E27FC236}">
                <a16:creationId xmlns:a16="http://schemas.microsoft.com/office/drawing/2014/main" id="{EC0AE2D4-CBE9-44AA-B50B-F73249FA2685}"/>
              </a:ext>
            </a:extLst>
          </p:cNvPr>
          <p:cNvPicPr>
            <a:picLocks noChangeAspect="1"/>
          </p:cNvPicPr>
          <p:nvPr/>
        </p:nvPicPr>
        <p:blipFill>
          <a:blip r:embed="rId7"/>
          <a:stretch>
            <a:fillRect/>
          </a:stretch>
        </p:blipFill>
        <p:spPr>
          <a:xfrm>
            <a:off x="378735" y="438150"/>
            <a:ext cx="2060627" cy="432854"/>
          </a:xfrm>
          <a:prstGeom prst="rect">
            <a:avLst/>
          </a:prstGeom>
        </p:spPr>
      </p:pic>
    </p:spTree>
    <p:extLst>
      <p:ext uri="{BB962C8B-B14F-4D97-AF65-F5344CB8AC3E}">
        <p14:creationId xmlns:p14="http://schemas.microsoft.com/office/powerpoint/2010/main" val="8189846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4F107CD2-F28C-29AA-33F1-51E8E09CC9E1}"/>
              </a:ext>
            </a:extLst>
          </p:cNvPr>
          <p:cNvSpPr txBox="1"/>
          <p:nvPr/>
        </p:nvSpPr>
        <p:spPr>
          <a:xfrm>
            <a:off x="1270000" y="127000"/>
            <a:ext cx="5080000" cy="123111"/>
          </a:xfrm>
          <a:prstGeom prst="rect">
            <a:avLst/>
          </a:prstGeom>
          <a:noFill/>
        </p:spPr>
        <p:txBody>
          <a:bodyPr vert="horz" rtlCol="0">
            <a:spAutoFit/>
          </a:bodyPr>
          <a:lstStyle/>
          <a:p>
            <a:r>
              <a:rPr lang="en-US" altLang="zh-CN" sz="200"/>
              <a:t>6.5.2</a:t>
            </a:r>
            <a:r>
              <a:rPr lang="zh-CN" altLang="en-US" sz="200"/>
              <a:t>弹线：清理模板后，用墨斗在模板上弹好主筋和分布筋间距线，要求满弹，起步筋距墙、柱、梁边</a:t>
            </a:r>
            <a:r>
              <a:rPr lang="en-US" altLang="zh-CN" sz="200"/>
              <a:t>50mm</a:t>
            </a:r>
            <a:r>
              <a:rPr lang="zh-CN" altLang="en-US" sz="200"/>
              <a:t>。</a:t>
            </a:r>
          </a:p>
        </p:txBody>
      </p:sp>
      <p:sp>
        <p:nvSpPr>
          <p:cNvPr id="2" name="文本框 1">
            <a:extLst>
              <a:ext uri="{FF2B5EF4-FFF2-40B4-BE49-F238E27FC236}">
                <a16:creationId xmlns:a16="http://schemas.microsoft.com/office/drawing/2014/main" id="{544604D6-4AE1-4992-C230-5061A0E18285}"/>
              </a:ext>
            </a:extLst>
          </p:cNvPr>
          <p:cNvSpPr txBox="1"/>
          <p:nvPr/>
        </p:nvSpPr>
        <p:spPr>
          <a:xfrm>
            <a:off x="1270000" y="63500"/>
            <a:ext cx="5080000" cy="123111"/>
          </a:xfrm>
          <a:prstGeom prst="rect">
            <a:avLst/>
          </a:prstGeom>
          <a:noFill/>
        </p:spPr>
        <p:txBody>
          <a:bodyPr vert="horz" rtlCol="0">
            <a:spAutoFit/>
          </a:bodyPr>
          <a:lstStyle/>
          <a:p>
            <a:r>
              <a:rPr lang="zh-CN" altLang="en-US" sz="200"/>
              <a:t>有无过期胶混入产品之中。</a:t>
            </a:r>
          </a:p>
        </p:txBody>
      </p:sp>
      <p:pic>
        <p:nvPicPr>
          <p:cNvPr id="6" name="图片 5">
            <a:extLst>
              <a:ext uri="{FF2B5EF4-FFF2-40B4-BE49-F238E27FC236}">
                <a16:creationId xmlns:a16="http://schemas.microsoft.com/office/drawing/2014/main" id="{33520060-0197-4979-ADF4-68F84CF9A7E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矩形 10">
            <a:extLst>
              <a:ext uri="{FF2B5EF4-FFF2-40B4-BE49-F238E27FC236}">
                <a16:creationId xmlns:a16="http://schemas.microsoft.com/office/drawing/2014/main" id="{A4C23D72-D095-4679-AD65-93187DA9B0D8}"/>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一个圆顶角，剪去另一个顶角 4">
            <a:extLst>
              <a:ext uri="{FF2B5EF4-FFF2-40B4-BE49-F238E27FC236}">
                <a16:creationId xmlns:a16="http://schemas.microsoft.com/office/drawing/2014/main" id="{98635ED6-8365-499B-84A4-87FFA437C909}"/>
              </a:ext>
            </a:extLst>
          </p:cNvPr>
          <p:cNvSpPr/>
          <p:nvPr/>
        </p:nvSpPr>
        <p:spPr>
          <a:xfrm>
            <a:off x="786895" y="2631705"/>
            <a:ext cx="2337306" cy="390831"/>
          </a:xfrm>
          <a:prstGeom prst="snipRoundRect">
            <a:avLst>
              <a:gd name="adj1" fmla="val 0"/>
              <a:gd name="adj2" fmla="val 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bg1"/>
                </a:solidFill>
                <a:latin typeface="+mn-ea"/>
              </a:rPr>
              <a:t>7</a:t>
            </a:r>
            <a:r>
              <a:rPr lang="zh-CN" altLang="en-US" sz="1500" b="1" dirty="0">
                <a:solidFill>
                  <a:schemeClr val="bg1"/>
                </a:solidFill>
                <a:latin typeface="+mn-ea"/>
              </a:rPr>
              <a:t>章扩展到</a:t>
            </a:r>
            <a:r>
              <a:rPr lang="en-US" altLang="zh-CN" sz="1500" b="1" dirty="0">
                <a:solidFill>
                  <a:schemeClr val="bg1"/>
                </a:solidFill>
                <a:latin typeface="+mn-ea"/>
              </a:rPr>
              <a:t>9</a:t>
            </a:r>
            <a:r>
              <a:rPr lang="zh-CN" altLang="en-US" sz="1500" b="1" dirty="0">
                <a:solidFill>
                  <a:schemeClr val="bg1"/>
                </a:solidFill>
                <a:latin typeface="+mn-ea"/>
              </a:rPr>
              <a:t>章</a:t>
            </a:r>
          </a:p>
        </p:txBody>
      </p:sp>
      <p:sp>
        <p:nvSpPr>
          <p:cNvPr id="15" name="矩形: 一个圆顶角，剪去另一个顶角 4">
            <a:extLst>
              <a:ext uri="{FF2B5EF4-FFF2-40B4-BE49-F238E27FC236}">
                <a16:creationId xmlns:a16="http://schemas.microsoft.com/office/drawing/2014/main" id="{98635ED6-8365-499B-84A4-87FFA437C909}"/>
              </a:ext>
            </a:extLst>
          </p:cNvPr>
          <p:cNvSpPr/>
          <p:nvPr/>
        </p:nvSpPr>
        <p:spPr>
          <a:xfrm>
            <a:off x="3225294" y="2638119"/>
            <a:ext cx="2337306" cy="390831"/>
          </a:xfrm>
          <a:prstGeom prst="snipRoundRect">
            <a:avLst>
              <a:gd name="adj1" fmla="val 0"/>
              <a:gd name="adj2" fmla="val 0"/>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b="1" dirty="0">
                <a:solidFill>
                  <a:schemeClr val="bg1"/>
                </a:solidFill>
                <a:latin typeface="+mn-ea"/>
              </a:rPr>
              <a:t>49</a:t>
            </a:r>
            <a:r>
              <a:rPr lang="zh-CN" altLang="en-US" sz="1500" b="1" dirty="0">
                <a:solidFill>
                  <a:schemeClr val="bg1"/>
                </a:solidFill>
                <a:latin typeface="+mn-ea"/>
              </a:rPr>
              <a:t>条增加到</a:t>
            </a:r>
            <a:r>
              <a:rPr lang="en-US" altLang="zh-CN" sz="1500" b="1" dirty="0">
                <a:solidFill>
                  <a:schemeClr val="bg1"/>
                </a:solidFill>
                <a:latin typeface="+mn-ea"/>
              </a:rPr>
              <a:t>84</a:t>
            </a:r>
            <a:r>
              <a:rPr lang="zh-CN" altLang="en-US" sz="1500" b="1" dirty="0">
                <a:solidFill>
                  <a:schemeClr val="bg1"/>
                </a:solidFill>
                <a:latin typeface="+mn-ea"/>
              </a:rPr>
              <a:t>条</a:t>
            </a:r>
          </a:p>
        </p:txBody>
      </p:sp>
      <p:pic>
        <p:nvPicPr>
          <p:cNvPr id="18" name="图片 1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5257800" y="1315707"/>
            <a:ext cx="3084843" cy="3084843"/>
          </a:xfrm>
          <a:prstGeom prst="rect">
            <a:avLst/>
          </a:prstGeom>
        </p:spPr>
      </p:pic>
      <p:pic>
        <p:nvPicPr>
          <p:cNvPr id="4" name="图片 3">
            <a:extLst>
              <a:ext uri="{FF2B5EF4-FFF2-40B4-BE49-F238E27FC236}">
                <a16:creationId xmlns:a16="http://schemas.microsoft.com/office/drawing/2014/main" id="{A450C78A-DA3B-40AD-9DB3-243B897A7009}"/>
              </a:ext>
            </a:extLst>
          </p:cNvPr>
          <p:cNvPicPr>
            <a:picLocks noChangeAspect="1"/>
          </p:cNvPicPr>
          <p:nvPr/>
        </p:nvPicPr>
        <p:blipFill>
          <a:blip r:embed="rId4"/>
          <a:stretch>
            <a:fillRect/>
          </a:stretch>
        </p:blipFill>
        <p:spPr>
          <a:xfrm>
            <a:off x="378735" y="438150"/>
            <a:ext cx="2060627" cy="432854"/>
          </a:xfrm>
          <a:prstGeom prst="rect">
            <a:avLst/>
          </a:prstGeom>
        </p:spPr>
      </p:pic>
      <p:pic>
        <p:nvPicPr>
          <p:cNvPr id="7" name="图片 6">
            <a:extLst>
              <a:ext uri="{FF2B5EF4-FFF2-40B4-BE49-F238E27FC236}">
                <a16:creationId xmlns:a16="http://schemas.microsoft.com/office/drawing/2014/main" id="{054BE665-5E4B-4A76-819E-4A1C6259D699}"/>
              </a:ext>
            </a:extLst>
          </p:cNvPr>
          <p:cNvPicPr>
            <a:picLocks noChangeAspect="1"/>
          </p:cNvPicPr>
          <p:nvPr/>
        </p:nvPicPr>
        <p:blipFill>
          <a:blip r:embed="rId5"/>
          <a:stretch>
            <a:fillRect/>
          </a:stretch>
        </p:blipFill>
        <p:spPr>
          <a:xfrm>
            <a:off x="788366" y="1733550"/>
            <a:ext cx="4791871" cy="743776"/>
          </a:xfrm>
          <a:prstGeom prst="rect">
            <a:avLst/>
          </a:prstGeom>
        </p:spPr>
      </p:pic>
      <p:pic>
        <p:nvPicPr>
          <p:cNvPr id="8" name="图片 7">
            <a:extLst>
              <a:ext uri="{FF2B5EF4-FFF2-40B4-BE49-F238E27FC236}">
                <a16:creationId xmlns:a16="http://schemas.microsoft.com/office/drawing/2014/main" id="{E3BC3A01-9D0B-4BB2-A2E5-B56C2C932741}"/>
              </a:ext>
            </a:extLst>
          </p:cNvPr>
          <p:cNvPicPr>
            <a:picLocks noChangeAspect="1"/>
          </p:cNvPicPr>
          <p:nvPr/>
        </p:nvPicPr>
        <p:blipFill>
          <a:blip r:embed="rId6"/>
          <a:stretch>
            <a:fillRect/>
          </a:stretch>
        </p:blipFill>
        <p:spPr>
          <a:xfrm>
            <a:off x="685800" y="3257550"/>
            <a:ext cx="5054022" cy="804742"/>
          </a:xfrm>
          <a:prstGeom prst="rect">
            <a:avLst/>
          </a:prstGeom>
        </p:spPr>
      </p:pic>
    </p:spTree>
    <p:extLst>
      <p:ext uri="{BB962C8B-B14F-4D97-AF65-F5344CB8AC3E}">
        <p14:creationId xmlns:p14="http://schemas.microsoft.com/office/powerpoint/2010/main" val="42171864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p:cTn id="12" dur="500" fill="hold"/>
                                        <p:tgtEl>
                                          <p:spTgt spid="15"/>
                                        </p:tgtEl>
                                        <p:attrNameLst>
                                          <p:attrName>ppt_w</p:attrName>
                                        </p:attrNameLst>
                                      </p:cBhvr>
                                      <p:tavLst>
                                        <p:tav tm="0">
                                          <p:val>
                                            <p:fltVal val="0"/>
                                          </p:val>
                                        </p:tav>
                                        <p:tav tm="100000">
                                          <p:val>
                                            <p:strVal val="#ppt_w"/>
                                          </p:val>
                                        </p:tav>
                                      </p:tavLst>
                                    </p:anim>
                                    <p:anim calcmode="lin" valueType="num">
                                      <p:cBhvr>
                                        <p:cTn id="13" dur="500" fill="hold"/>
                                        <p:tgtEl>
                                          <p:spTgt spid="15"/>
                                        </p:tgtEl>
                                        <p:attrNameLst>
                                          <p:attrName>ppt_h</p:attrName>
                                        </p:attrNameLst>
                                      </p:cBhvr>
                                      <p:tavLst>
                                        <p:tav tm="0">
                                          <p:val>
                                            <p:fltVal val="0"/>
                                          </p:val>
                                        </p:tav>
                                        <p:tav tm="100000">
                                          <p:val>
                                            <p:strVal val="#ppt_h"/>
                                          </p:val>
                                        </p:tav>
                                      </p:tavLst>
                                    </p:anim>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E1E24DE9-605F-9728-93AA-3814813D9942}"/>
              </a:ext>
            </a:extLst>
          </p:cNvPr>
          <p:cNvSpPr txBox="1"/>
          <p:nvPr/>
        </p:nvSpPr>
        <p:spPr>
          <a:xfrm>
            <a:off x="1270000" y="127000"/>
            <a:ext cx="5080000" cy="123111"/>
          </a:xfrm>
          <a:prstGeom prst="rect">
            <a:avLst/>
          </a:prstGeom>
          <a:noFill/>
        </p:spPr>
        <p:txBody>
          <a:bodyPr vert="horz" rtlCol="0">
            <a:spAutoFit/>
          </a:bodyPr>
          <a:lstStyle/>
          <a:p>
            <a:r>
              <a:rPr lang="en-US" altLang="zh-CN" sz="200"/>
              <a:t>(1)</a:t>
            </a:r>
            <a:r>
              <a:rPr lang="zh-CN" altLang="en-US" sz="200"/>
              <a:t>从公司建立的施工队伍中选择高素质的施工班组，根椐施工组织设计中的施工程序和施工总进度计划要求，确定各阶段劳动力的需用量。</a:t>
            </a:r>
          </a:p>
        </p:txBody>
      </p:sp>
      <p:sp>
        <p:nvSpPr>
          <p:cNvPr id="2" name="文本框 1">
            <a:extLst>
              <a:ext uri="{FF2B5EF4-FFF2-40B4-BE49-F238E27FC236}">
                <a16:creationId xmlns:a16="http://schemas.microsoft.com/office/drawing/2014/main" id="{08731871-EDA9-E651-EF53-FF552A8E3279}"/>
              </a:ext>
            </a:extLst>
          </p:cNvPr>
          <p:cNvSpPr txBox="1"/>
          <p:nvPr/>
        </p:nvSpPr>
        <p:spPr>
          <a:xfrm>
            <a:off x="1270000" y="63500"/>
            <a:ext cx="5080000" cy="123111"/>
          </a:xfrm>
          <a:prstGeom prst="rect">
            <a:avLst/>
          </a:prstGeom>
          <a:noFill/>
        </p:spPr>
        <p:txBody>
          <a:bodyPr vert="horz" rtlCol="0">
            <a:spAutoFit/>
          </a:bodyPr>
          <a:lstStyle/>
          <a:p>
            <a:r>
              <a:rPr lang="zh-CN" altLang="en-US" sz="200"/>
              <a:t>（</a:t>
            </a:r>
            <a:r>
              <a:rPr lang="en-US" altLang="zh-CN" sz="200"/>
              <a:t>3</a:t>
            </a:r>
            <a:r>
              <a:rPr lang="zh-CN" altLang="en-US" sz="200"/>
              <a:t>）安装达到高度时架设天架，吊挂垂线，拉结缆风绳</a:t>
            </a:r>
            <a:r>
              <a:rPr lang="en-US" altLang="zh-CN" sz="200"/>
              <a:t>.</a:t>
            </a:r>
            <a:endParaRPr lang="zh-CN" altLang="en-US" sz="200"/>
          </a:p>
        </p:txBody>
      </p:sp>
      <p:pic>
        <p:nvPicPr>
          <p:cNvPr id="11" name="图片 10">
            <a:extLst>
              <a:ext uri="{FF2B5EF4-FFF2-40B4-BE49-F238E27FC236}">
                <a16:creationId xmlns:a16="http://schemas.microsoft.com/office/drawing/2014/main" id="{A7E36817-BCF8-436F-8995-6017D0147FC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菱形 8">
            <a:extLst>
              <a:ext uri="{FF2B5EF4-FFF2-40B4-BE49-F238E27FC236}">
                <a16:creationId xmlns:a16="http://schemas.microsoft.com/office/drawing/2014/main" id="{3C28BC5B-89D6-4A38-93E4-262EC45E2DF9}"/>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矩形 9">
            <a:extLst>
              <a:ext uri="{FF2B5EF4-FFF2-40B4-BE49-F238E27FC236}">
                <a16:creationId xmlns:a16="http://schemas.microsoft.com/office/drawing/2014/main" id="{5AB72097-C6EC-46B6-B847-EF907AA9DE7D}"/>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a:extLst>
              <a:ext uri="{FF2B5EF4-FFF2-40B4-BE49-F238E27FC236}">
                <a16:creationId xmlns:a16="http://schemas.microsoft.com/office/drawing/2014/main" id="{45FCDA70-252F-40A9-87AF-CC6075C041DC}"/>
              </a:ext>
            </a:extLst>
          </p:cNvPr>
          <p:cNvPicPr>
            <a:picLocks noChangeAspect="1"/>
          </p:cNvPicPr>
          <p:nvPr/>
        </p:nvPicPr>
        <p:blipFill>
          <a:blip r:embed="rId3"/>
          <a:stretch>
            <a:fillRect/>
          </a:stretch>
        </p:blipFill>
        <p:spPr>
          <a:xfrm>
            <a:off x="991834" y="2988892"/>
            <a:ext cx="7242676" cy="1347333"/>
          </a:xfrm>
          <a:prstGeom prst="rect">
            <a:avLst/>
          </a:prstGeom>
        </p:spPr>
      </p:pic>
      <p:pic>
        <p:nvPicPr>
          <p:cNvPr id="12" name="图片 11">
            <a:extLst>
              <a:ext uri="{FF2B5EF4-FFF2-40B4-BE49-F238E27FC236}">
                <a16:creationId xmlns:a16="http://schemas.microsoft.com/office/drawing/2014/main" id="{CB7496A2-1B2B-4FBB-8EA9-821E17833913}"/>
              </a:ext>
            </a:extLst>
          </p:cNvPr>
          <p:cNvPicPr>
            <a:picLocks noChangeAspect="1"/>
          </p:cNvPicPr>
          <p:nvPr/>
        </p:nvPicPr>
        <p:blipFill>
          <a:blip r:embed="rId4"/>
          <a:stretch>
            <a:fillRect/>
          </a:stretch>
        </p:blipFill>
        <p:spPr>
          <a:xfrm>
            <a:off x="914400" y="1809750"/>
            <a:ext cx="7321931" cy="1024217"/>
          </a:xfrm>
          <a:prstGeom prst="rect">
            <a:avLst/>
          </a:prstGeom>
        </p:spPr>
      </p:pic>
      <p:pic>
        <p:nvPicPr>
          <p:cNvPr id="13" name="图片 12">
            <a:extLst>
              <a:ext uri="{FF2B5EF4-FFF2-40B4-BE49-F238E27FC236}">
                <a16:creationId xmlns:a16="http://schemas.microsoft.com/office/drawing/2014/main" id="{F1715D34-7DB6-46E0-9474-C821E24783E4}"/>
              </a:ext>
            </a:extLst>
          </p:cNvPr>
          <p:cNvPicPr>
            <a:picLocks noChangeAspect="1"/>
          </p:cNvPicPr>
          <p:nvPr/>
        </p:nvPicPr>
        <p:blipFill>
          <a:blip r:embed="rId5"/>
          <a:stretch>
            <a:fillRect/>
          </a:stretch>
        </p:blipFill>
        <p:spPr>
          <a:xfrm>
            <a:off x="1023613" y="1276350"/>
            <a:ext cx="2786113" cy="493819"/>
          </a:xfrm>
          <a:prstGeom prst="rect">
            <a:avLst/>
          </a:prstGeom>
        </p:spPr>
      </p:pic>
      <p:pic>
        <p:nvPicPr>
          <p:cNvPr id="14" name="图片 13">
            <a:extLst>
              <a:ext uri="{FF2B5EF4-FFF2-40B4-BE49-F238E27FC236}">
                <a16:creationId xmlns:a16="http://schemas.microsoft.com/office/drawing/2014/main" id="{A4D9EF67-5F39-48EA-A1BD-330FF499B373}"/>
              </a:ext>
            </a:extLst>
          </p:cNvPr>
          <p:cNvPicPr>
            <a:picLocks noChangeAspect="1"/>
          </p:cNvPicPr>
          <p:nvPr/>
        </p:nvPicPr>
        <p:blipFill>
          <a:blip r:embed="rId6"/>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8335444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B2672F17-760F-6990-D805-5349B7B177C0}"/>
              </a:ext>
            </a:extLst>
          </p:cNvPr>
          <p:cNvSpPr txBox="1"/>
          <p:nvPr/>
        </p:nvSpPr>
        <p:spPr>
          <a:xfrm>
            <a:off x="1270000" y="127000"/>
            <a:ext cx="5080000" cy="123111"/>
          </a:xfrm>
          <a:prstGeom prst="rect">
            <a:avLst/>
          </a:prstGeom>
          <a:noFill/>
        </p:spPr>
        <p:txBody>
          <a:bodyPr vert="horz" rtlCol="0">
            <a:spAutoFit/>
          </a:bodyPr>
          <a:lstStyle/>
          <a:p>
            <a:r>
              <a:rPr lang="zh-CN" altLang="en-US" sz="200"/>
              <a:t>根据以上计算，从指标计算情况分析，本工程水土保持方案设计水土保持措施实施后， </a:t>
            </a:r>
            <a:r>
              <a:rPr lang="en-US" altLang="zh-CN" sz="200"/>
              <a:t>6</a:t>
            </a:r>
            <a:r>
              <a:rPr lang="zh-CN" altLang="en-US" sz="200"/>
              <a:t>项指标均达到规范标准，达到防治目标要求，生态效益实现情况详见表</a:t>
            </a:r>
            <a:r>
              <a:rPr lang="en-US" altLang="zh-CN" sz="200"/>
              <a:t>10-2-1</a:t>
            </a:r>
            <a:r>
              <a:rPr lang="zh-CN" altLang="en-US" sz="200"/>
              <a:t>。</a:t>
            </a:r>
          </a:p>
        </p:txBody>
      </p:sp>
      <p:sp>
        <p:nvSpPr>
          <p:cNvPr id="2" name="文本框 1">
            <a:extLst>
              <a:ext uri="{FF2B5EF4-FFF2-40B4-BE49-F238E27FC236}">
                <a16:creationId xmlns:a16="http://schemas.microsoft.com/office/drawing/2014/main" id="{9DA21347-1DE5-50EF-3184-9C4375BDB119}"/>
              </a:ext>
            </a:extLst>
          </p:cNvPr>
          <p:cNvSpPr txBox="1"/>
          <p:nvPr/>
        </p:nvSpPr>
        <p:spPr>
          <a:xfrm>
            <a:off x="1270000" y="63500"/>
            <a:ext cx="5080000" cy="123111"/>
          </a:xfrm>
          <a:prstGeom prst="rect">
            <a:avLst/>
          </a:prstGeom>
          <a:noFill/>
        </p:spPr>
        <p:txBody>
          <a:bodyPr vert="horz" rtlCol="0">
            <a:spAutoFit/>
          </a:bodyPr>
          <a:lstStyle/>
          <a:p>
            <a:r>
              <a:rPr lang="zh-CN" altLang="en-US" sz="200"/>
              <a:t>全运行和生态环境的良性循环。</a:t>
            </a:r>
          </a:p>
        </p:txBody>
      </p:sp>
      <p:pic>
        <p:nvPicPr>
          <p:cNvPr id="11" name="图片 10">
            <a:extLst>
              <a:ext uri="{FF2B5EF4-FFF2-40B4-BE49-F238E27FC236}">
                <a16:creationId xmlns:a16="http://schemas.microsoft.com/office/drawing/2014/main" id="{0B75E1B0-4679-4A9C-8303-20A791EA9E5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菱形 8">
            <a:extLst>
              <a:ext uri="{FF2B5EF4-FFF2-40B4-BE49-F238E27FC236}">
                <a16:creationId xmlns:a16="http://schemas.microsoft.com/office/drawing/2014/main" id="{0824367A-8E8E-4177-AA78-1FD8E20BD735}"/>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10" name="矩形 9">
            <a:extLst>
              <a:ext uri="{FF2B5EF4-FFF2-40B4-BE49-F238E27FC236}">
                <a16:creationId xmlns:a16="http://schemas.microsoft.com/office/drawing/2014/main" id="{F06F2AD4-1260-49E5-B41D-0F283BC42DC8}"/>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a:extLst>
              <a:ext uri="{FF2B5EF4-FFF2-40B4-BE49-F238E27FC236}">
                <a16:creationId xmlns:a16="http://schemas.microsoft.com/office/drawing/2014/main" id="{6C634AA9-6B7E-463B-A740-4175D6D457F1}"/>
              </a:ext>
            </a:extLst>
          </p:cNvPr>
          <p:cNvPicPr>
            <a:picLocks noChangeAspect="1"/>
          </p:cNvPicPr>
          <p:nvPr/>
        </p:nvPicPr>
        <p:blipFill>
          <a:blip r:embed="rId3"/>
          <a:stretch>
            <a:fillRect/>
          </a:stretch>
        </p:blipFill>
        <p:spPr>
          <a:xfrm>
            <a:off x="868918" y="3373346"/>
            <a:ext cx="7303641" cy="1036410"/>
          </a:xfrm>
          <a:prstGeom prst="rect">
            <a:avLst/>
          </a:prstGeom>
        </p:spPr>
      </p:pic>
      <p:pic>
        <p:nvPicPr>
          <p:cNvPr id="12" name="图片 11">
            <a:extLst>
              <a:ext uri="{FF2B5EF4-FFF2-40B4-BE49-F238E27FC236}">
                <a16:creationId xmlns:a16="http://schemas.microsoft.com/office/drawing/2014/main" id="{D9A790C7-FC4A-47F3-ADD0-2E7B2636B347}"/>
              </a:ext>
            </a:extLst>
          </p:cNvPr>
          <p:cNvPicPr>
            <a:picLocks noChangeAspect="1"/>
          </p:cNvPicPr>
          <p:nvPr/>
        </p:nvPicPr>
        <p:blipFill>
          <a:blip r:embed="rId4"/>
          <a:stretch>
            <a:fillRect/>
          </a:stretch>
        </p:blipFill>
        <p:spPr>
          <a:xfrm>
            <a:off x="868918" y="1840457"/>
            <a:ext cx="7303641" cy="1268078"/>
          </a:xfrm>
          <a:prstGeom prst="rect">
            <a:avLst/>
          </a:prstGeom>
        </p:spPr>
      </p:pic>
      <p:pic>
        <p:nvPicPr>
          <p:cNvPr id="13" name="图片 12">
            <a:extLst>
              <a:ext uri="{FF2B5EF4-FFF2-40B4-BE49-F238E27FC236}">
                <a16:creationId xmlns:a16="http://schemas.microsoft.com/office/drawing/2014/main" id="{9E95332B-4A4F-476C-A1C8-3DB9F123121A}"/>
              </a:ext>
            </a:extLst>
          </p:cNvPr>
          <p:cNvPicPr>
            <a:picLocks noChangeAspect="1"/>
          </p:cNvPicPr>
          <p:nvPr/>
        </p:nvPicPr>
        <p:blipFill>
          <a:blip r:embed="rId5"/>
          <a:stretch>
            <a:fillRect/>
          </a:stretch>
        </p:blipFill>
        <p:spPr>
          <a:xfrm>
            <a:off x="957211" y="1276350"/>
            <a:ext cx="1938696" cy="493819"/>
          </a:xfrm>
          <a:prstGeom prst="rect">
            <a:avLst/>
          </a:prstGeom>
        </p:spPr>
      </p:pic>
      <p:pic>
        <p:nvPicPr>
          <p:cNvPr id="14" name="图片 13">
            <a:extLst>
              <a:ext uri="{FF2B5EF4-FFF2-40B4-BE49-F238E27FC236}">
                <a16:creationId xmlns:a16="http://schemas.microsoft.com/office/drawing/2014/main" id="{4E7C0A6E-EB6A-4BA4-9063-BD5614F914D0}"/>
              </a:ext>
            </a:extLst>
          </p:cNvPr>
          <p:cNvPicPr>
            <a:picLocks noChangeAspect="1"/>
          </p:cNvPicPr>
          <p:nvPr/>
        </p:nvPicPr>
        <p:blipFill>
          <a:blip r:embed="rId6"/>
          <a:stretch>
            <a:fillRect/>
          </a:stretch>
        </p:blipFill>
        <p:spPr>
          <a:xfrm>
            <a:off x="378735" y="438150"/>
            <a:ext cx="2060627" cy="432854"/>
          </a:xfrm>
          <a:prstGeom prst="rect">
            <a:avLst/>
          </a:prstGeom>
        </p:spPr>
      </p:pic>
    </p:spTree>
    <p:extLst>
      <p:ext uri="{BB962C8B-B14F-4D97-AF65-F5344CB8AC3E}">
        <p14:creationId xmlns:p14="http://schemas.microsoft.com/office/powerpoint/2010/main" val="3592619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7F5C8032-7DC4-2AAC-F547-AC8C1C5AF41C}"/>
              </a:ext>
            </a:extLst>
          </p:cNvPr>
          <p:cNvSpPr txBox="1"/>
          <p:nvPr/>
        </p:nvSpPr>
        <p:spPr>
          <a:xfrm>
            <a:off x="1270000" y="127000"/>
            <a:ext cx="5080000" cy="123111"/>
          </a:xfrm>
          <a:prstGeom prst="rect">
            <a:avLst/>
          </a:prstGeom>
          <a:noFill/>
        </p:spPr>
        <p:txBody>
          <a:bodyPr vert="horz" rtlCol="0">
            <a:spAutoFit/>
          </a:bodyPr>
          <a:lstStyle/>
          <a:p>
            <a:r>
              <a:rPr lang="en-US" altLang="zh-CN" sz="200"/>
              <a:t>b.</a:t>
            </a:r>
            <a:r>
              <a:rPr lang="zh-CN" altLang="en-US" sz="200"/>
              <a:t>检查表面喷涂层的厚度和质量是否符合幕墙施工合同技术要求。</a:t>
            </a:r>
          </a:p>
        </p:txBody>
      </p:sp>
      <p:sp>
        <p:nvSpPr>
          <p:cNvPr id="2" name="文本框 1">
            <a:extLst>
              <a:ext uri="{FF2B5EF4-FFF2-40B4-BE49-F238E27FC236}">
                <a16:creationId xmlns:a16="http://schemas.microsoft.com/office/drawing/2014/main" id="{3FCFC169-FD20-A40B-CB34-B45FE7CCF923}"/>
              </a:ext>
            </a:extLst>
          </p:cNvPr>
          <p:cNvSpPr txBox="1"/>
          <p:nvPr/>
        </p:nvSpPr>
        <p:spPr>
          <a:xfrm>
            <a:off x="1270000" y="63500"/>
            <a:ext cx="5080000" cy="123111"/>
          </a:xfrm>
          <a:prstGeom prst="rect">
            <a:avLst/>
          </a:prstGeom>
          <a:noFill/>
        </p:spPr>
        <p:txBody>
          <a:bodyPr vert="horz" rtlCol="0">
            <a:spAutoFit/>
          </a:bodyPr>
          <a:lstStyle/>
          <a:p>
            <a:r>
              <a:rPr lang="zh-CN" altLang="en-US" sz="200"/>
              <a:t>为了防治工程建设生产期间所产生的水土流失，减少对下游及周边地区的影响，在本</a:t>
            </a:r>
            <a:r>
              <a:rPr lang="en-US" altLang="zh-CN" sz="200"/>
              <a:t>xxxx</a:t>
            </a:r>
            <a:r>
              <a:rPr lang="zh-CN" altLang="en-US" sz="200"/>
              <a:t>主体工程中及水土保持方案编制中提出了多种措施进行综合治理。</a:t>
            </a:r>
          </a:p>
        </p:txBody>
      </p:sp>
      <p:pic>
        <p:nvPicPr>
          <p:cNvPr id="10" name="图片 9">
            <a:extLst>
              <a:ext uri="{FF2B5EF4-FFF2-40B4-BE49-F238E27FC236}">
                <a16:creationId xmlns:a16="http://schemas.microsoft.com/office/drawing/2014/main" id="{8AA5DE1F-A5CE-4F4B-BADE-E5FF3314369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菱形 6">
            <a:extLst>
              <a:ext uri="{FF2B5EF4-FFF2-40B4-BE49-F238E27FC236}">
                <a16:creationId xmlns:a16="http://schemas.microsoft.com/office/drawing/2014/main" id="{E5DDD208-FF0C-4FA6-B41D-AA1CA92F9057}"/>
              </a:ext>
            </a:extLst>
          </p:cNvPr>
          <p:cNvSpPr/>
          <p:nvPr/>
        </p:nvSpPr>
        <p:spPr>
          <a:xfrm>
            <a:off x="218022" y="476498"/>
            <a:ext cx="239178" cy="239178"/>
          </a:xfrm>
          <a:prstGeom prst="diamon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1"/>
              </a:solidFill>
            </a:endParaRPr>
          </a:p>
        </p:txBody>
      </p:sp>
      <p:sp>
        <p:nvSpPr>
          <p:cNvPr id="8" name="矩形 7">
            <a:extLst>
              <a:ext uri="{FF2B5EF4-FFF2-40B4-BE49-F238E27FC236}">
                <a16:creationId xmlns:a16="http://schemas.microsoft.com/office/drawing/2014/main" id="{1BBE7448-3098-4F8C-A19E-49A845CB92AD}"/>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E95179A9-BA83-4708-B2B3-C43A99C547B7}"/>
              </a:ext>
            </a:extLst>
          </p:cNvPr>
          <p:cNvPicPr>
            <a:picLocks noChangeAspect="1"/>
          </p:cNvPicPr>
          <p:nvPr/>
        </p:nvPicPr>
        <p:blipFill>
          <a:blip r:embed="rId3"/>
          <a:stretch>
            <a:fillRect/>
          </a:stretch>
        </p:blipFill>
        <p:spPr>
          <a:xfrm>
            <a:off x="1066801" y="2137479"/>
            <a:ext cx="6986622" cy="2097206"/>
          </a:xfrm>
          <a:prstGeom prst="rect">
            <a:avLst/>
          </a:prstGeom>
        </p:spPr>
      </p:pic>
      <p:pic>
        <p:nvPicPr>
          <p:cNvPr id="11" name="图片 10">
            <a:extLst>
              <a:ext uri="{FF2B5EF4-FFF2-40B4-BE49-F238E27FC236}">
                <a16:creationId xmlns:a16="http://schemas.microsoft.com/office/drawing/2014/main" id="{1AD8BDEB-2150-41F3-B074-F04117B7D2A4}"/>
              </a:ext>
            </a:extLst>
          </p:cNvPr>
          <p:cNvPicPr>
            <a:picLocks noChangeAspect="1"/>
          </p:cNvPicPr>
          <p:nvPr/>
        </p:nvPicPr>
        <p:blipFill>
          <a:blip r:embed="rId4"/>
          <a:stretch>
            <a:fillRect/>
          </a:stretch>
        </p:blipFill>
        <p:spPr>
          <a:xfrm>
            <a:off x="1066800" y="1657350"/>
            <a:ext cx="3456732" cy="499915"/>
          </a:xfrm>
          <a:prstGeom prst="rect">
            <a:avLst/>
          </a:prstGeom>
        </p:spPr>
      </p:pic>
      <p:pic>
        <p:nvPicPr>
          <p:cNvPr id="12" name="图片 11">
            <a:extLst>
              <a:ext uri="{FF2B5EF4-FFF2-40B4-BE49-F238E27FC236}">
                <a16:creationId xmlns:a16="http://schemas.microsoft.com/office/drawing/2014/main" id="{67086689-3E19-4DE3-8223-9ACBEE116923}"/>
              </a:ext>
            </a:extLst>
          </p:cNvPr>
          <p:cNvPicPr>
            <a:picLocks noChangeAspect="1"/>
          </p:cNvPicPr>
          <p:nvPr/>
        </p:nvPicPr>
        <p:blipFill>
          <a:blip r:embed="rId5"/>
          <a:stretch>
            <a:fillRect/>
          </a:stretch>
        </p:blipFill>
        <p:spPr>
          <a:xfrm>
            <a:off x="378735" y="438150"/>
            <a:ext cx="2060627" cy="432854"/>
          </a:xfrm>
          <a:prstGeom prst="rect">
            <a:avLst/>
          </a:prstGeom>
        </p:spPr>
      </p:pic>
    </p:spTree>
    <p:extLst>
      <p:ext uri="{BB962C8B-B14F-4D97-AF65-F5344CB8AC3E}">
        <p14:creationId xmlns:p14="http://schemas.microsoft.com/office/powerpoint/2010/main" val="13668082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B56A81A5-5204-E974-C2BB-86B14990ADDB}"/>
              </a:ext>
            </a:extLst>
          </p:cNvPr>
          <p:cNvSpPr txBox="1"/>
          <p:nvPr/>
        </p:nvSpPr>
        <p:spPr>
          <a:xfrm>
            <a:off x="1270000" y="127000"/>
            <a:ext cx="5080000" cy="123111"/>
          </a:xfrm>
          <a:prstGeom prst="rect">
            <a:avLst/>
          </a:prstGeom>
          <a:noFill/>
        </p:spPr>
        <p:txBody>
          <a:bodyPr vert="horz" rtlCol="0">
            <a:spAutoFit/>
          </a:bodyPr>
          <a:lstStyle/>
          <a:p>
            <a:r>
              <a:rPr lang="zh-CN" altLang="en-US" sz="200"/>
              <a:t>对建设过程中存在的水土流失隐患，提出相关建议，并以监测简报的形式反馈给业主、施工单位及当地水行政主管部门。</a:t>
            </a:r>
          </a:p>
        </p:txBody>
      </p:sp>
      <p:sp>
        <p:nvSpPr>
          <p:cNvPr id="3" name="文本框 2">
            <a:extLst>
              <a:ext uri="{FF2B5EF4-FFF2-40B4-BE49-F238E27FC236}">
                <a16:creationId xmlns:a16="http://schemas.microsoft.com/office/drawing/2014/main" id="{2A710EF2-92EB-E373-957A-3E3A1B8C3C7F}"/>
              </a:ext>
            </a:extLst>
          </p:cNvPr>
          <p:cNvSpPr txBox="1"/>
          <p:nvPr/>
        </p:nvSpPr>
        <p:spPr>
          <a:xfrm>
            <a:off x="1270000" y="63500"/>
            <a:ext cx="5080000" cy="123111"/>
          </a:xfrm>
          <a:prstGeom prst="rect">
            <a:avLst/>
          </a:prstGeom>
          <a:noFill/>
        </p:spPr>
        <p:txBody>
          <a:bodyPr vert="horz" rtlCol="0">
            <a:spAutoFit/>
          </a:bodyPr>
          <a:lstStyle/>
          <a:p>
            <a:r>
              <a:rPr lang="en-US" altLang="zh-CN" sz="200"/>
              <a:t>5)</a:t>
            </a:r>
            <a:r>
              <a:rPr lang="zh-CN" altLang="en-US" sz="200"/>
              <a:t>、施工前做好原材料的各项指标试验和进场材料的检验，严禁不合格材料进入施工现场。</a:t>
            </a:r>
          </a:p>
        </p:txBody>
      </p:sp>
      <p:pic>
        <p:nvPicPr>
          <p:cNvPr id="4" name="图片 3">
            <a:extLst>
              <a:ext uri="{FF2B5EF4-FFF2-40B4-BE49-F238E27FC236}">
                <a16:creationId xmlns:a16="http://schemas.microsoft.com/office/drawing/2014/main" id="{60932BC1-5041-4A2F-9EBD-4E661331FAC9}"/>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0" name="图片 39"/>
          <p:cNvPicPr>
            <a:picLocks noChangeAspect="1"/>
          </p:cNvPicPr>
          <p:nvPr/>
        </p:nvPicPr>
        <p:blipFill rotWithShape="1">
          <a:blip r:embed="rId4" cstate="email">
            <a:extLst>
              <a:ext uri="{BEBA8EAE-BF5A-486C-A8C5-ECC9F3942E4B}">
                <a14:imgProps xmlns:a14="http://schemas.microsoft.com/office/drawing/2010/main">
                  <a14:imgLayer r:embed="rId5">
                    <a14:imgEffect>
                      <a14:saturation sat="300000"/>
                    </a14:imgEffect>
                  </a14:imgLayer>
                </a14:imgProps>
              </a:ext>
              <a:ext uri="{28A0092B-C50C-407E-A947-70E740481C1C}">
                <a14:useLocalDpi xmlns:a14="http://schemas.microsoft.com/office/drawing/2010/main"/>
              </a:ext>
            </a:extLst>
          </a:blip>
          <a:srcRect/>
          <a:stretch/>
        </p:blipFill>
        <p:spPr>
          <a:xfrm flipH="1">
            <a:off x="7423118" y="1602996"/>
            <a:ext cx="1720881" cy="2961531"/>
          </a:xfrm>
          <a:prstGeom prst="rect">
            <a:avLst/>
          </a:prstGeom>
        </p:spPr>
      </p:pic>
      <p:pic>
        <p:nvPicPr>
          <p:cNvPr id="6" name="图片 5"/>
          <p:cNvPicPr>
            <a:picLocks noChangeAspect="1"/>
          </p:cNvPicPr>
          <p:nvPr/>
        </p:nvPicPr>
        <p:blipFill>
          <a:blip r:embed="rId6" cstate="email">
            <a:extLst>
              <a:ext uri="{BEBA8EAE-BF5A-486C-A8C5-ECC9F3942E4B}">
                <a14:imgProps xmlns:a14="http://schemas.microsoft.com/office/drawing/2010/main">
                  <a14:imgLayer r:embed="rId7">
                    <a14:imgEffect>
                      <a14:saturation sat="300000"/>
                    </a14:imgEffect>
                  </a14:imgLayer>
                </a14:imgProps>
              </a:ext>
              <a:ext uri="{28A0092B-C50C-407E-A947-70E740481C1C}">
                <a14:useLocalDpi xmlns:a14="http://schemas.microsoft.com/office/drawing/2010/main"/>
              </a:ext>
            </a:extLst>
          </a:blip>
          <a:stretch>
            <a:fillRect/>
          </a:stretch>
        </p:blipFill>
        <p:spPr>
          <a:xfrm>
            <a:off x="0" y="2244870"/>
            <a:ext cx="1790221" cy="2155680"/>
          </a:xfrm>
          <a:prstGeom prst="rect">
            <a:avLst/>
          </a:prstGeom>
        </p:spPr>
      </p:pic>
      <p:grpSp>
        <p:nvGrpSpPr>
          <p:cNvPr id="21" name="组合 20"/>
          <p:cNvGrpSpPr/>
          <p:nvPr/>
        </p:nvGrpSpPr>
        <p:grpSpPr>
          <a:xfrm flipH="1">
            <a:off x="1943854" y="3339827"/>
            <a:ext cx="5752346" cy="1138485"/>
            <a:chOff x="1142999" y="3338265"/>
            <a:chExt cx="5752346" cy="1138485"/>
          </a:xfrm>
        </p:grpSpPr>
        <p:pic>
          <p:nvPicPr>
            <p:cNvPr id="22" name="图片 2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flipH="1">
              <a:off x="1142999" y="3338265"/>
              <a:ext cx="3657601" cy="1122336"/>
            </a:xfrm>
            <a:prstGeom prst="rect">
              <a:avLst/>
            </a:prstGeom>
          </p:spPr>
        </p:pic>
        <p:pic>
          <p:nvPicPr>
            <p:cNvPr id="23" name="图片 2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33801" y="3428325"/>
              <a:ext cx="3161544" cy="1048425"/>
            </a:xfrm>
            <a:prstGeom prst="rect">
              <a:avLst/>
            </a:prstGeom>
          </p:spPr>
        </p:pic>
      </p:grpSp>
      <p:pic>
        <p:nvPicPr>
          <p:cNvPr id="25" name="图片 24"/>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0" y="3943350"/>
            <a:ext cx="9143244" cy="1200150"/>
          </a:xfrm>
          <a:prstGeom prst="rect">
            <a:avLst/>
          </a:prstGeom>
        </p:spPr>
      </p:pic>
      <p:pic>
        <p:nvPicPr>
          <p:cNvPr id="16" name="图片 15"/>
          <p:cNvPicPr>
            <a:picLocks noChangeAspect="1"/>
          </p:cNvPicPr>
          <p:nvPr/>
        </p:nvPicPr>
        <p:blipFill>
          <a:blip r:embed="rId11" cstate="email">
            <a:extLst>
              <a:ext uri="{BEBA8EAE-BF5A-486C-A8C5-ECC9F3942E4B}">
                <a14:imgProps xmlns:a14="http://schemas.microsoft.com/office/drawing/2010/main">
                  <a14:imgLayer r:embed="rId12">
                    <a14:imgEffect>
                      <a14:brightnessContrast contrast="40000"/>
                    </a14:imgEffect>
                  </a14:imgLayer>
                </a14:imgProps>
              </a:ext>
              <a:ext uri="{28A0092B-C50C-407E-A947-70E740481C1C}">
                <a14:useLocalDpi xmlns:a14="http://schemas.microsoft.com/office/drawing/2010/main"/>
              </a:ext>
            </a:extLst>
          </a:blip>
          <a:stretch>
            <a:fillRect/>
          </a:stretch>
        </p:blipFill>
        <p:spPr>
          <a:xfrm>
            <a:off x="0" y="0"/>
            <a:ext cx="2133600" cy="1698094"/>
          </a:xfrm>
          <a:prstGeom prst="rect">
            <a:avLst/>
          </a:prstGeom>
        </p:spPr>
      </p:pic>
      <p:pic>
        <p:nvPicPr>
          <p:cNvPr id="17" name="图片 1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696200" y="600738"/>
            <a:ext cx="943038" cy="712404"/>
          </a:xfrm>
          <a:prstGeom prst="rect">
            <a:avLst/>
          </a:prstGeom>
        </p:spPr>
      </p:pic>
      <p:grpSp>
        <p:nvGrpSpPr>
          <p:cNvPr id="39" name="组合 38"/>
          <p:cNvGrpSpPr/>
          <p:nvPr/>
        </p:nvGrpSpPr>
        <p:grpSpPr>
          <a:xfrm>
            <a:off x="457200" y="3248103"/>
            <a:ext cx="1625321" cy="1685847"/>
            <a:chOff x="655083" y="3540941"/>
            <a:chExt cx="1269532" cy="1316809"/>
          </a:xfrm>
        </p:grpSpPr>
        <p:pic>
          <p:nvPicPr>
            <p:cNvPr id="38" name="图片 3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655083" y="3540941"/>
              <a:ext cx="1021317" cy="1164409"/>
            </a:xfrm>
            <a:prstGeom prst="rect">
              <a:avLst/>
            </a:prstGeom>
          </p:spPr>
        </p:pic>
        <p:pic>
          <p:nvPicPr>
            <p:cNvPr id="27" name="图片 26"/>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857815" y="4235925"/>
              <a:ext cx="1066800" cy="621825"/>
            </a:xfrm>
            <a:prstGeom prst="rect">
              <a:avLst/>
            </a:prstGeom>
          </p:spPr>
        </p:pic>
      </p:grpSp>
      <p:pic>
        <p:nvPicPr>
          <p:cNvPr id="33" name="图片 32"/>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2895600" y="4306365"/>
            <a:ext cx="589985" cy="343895"/>
          </a:xfrm>
          <a:prstGeom prst="rect">
            <a:avLst/>
          </a:prstGeom>
        </p:spPr>
      </p:pic>
      <p:pic>
        <p:nvPicPr>
          <p:cNvPr id="34" name="图片 33"/>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2015238" y="4171950"/>
            <a:ext cx="389452" cy="227007"/>
          </a:xfrm>
          <a:prstGeom prst="rect">
            <a:avLst/>
          </a:prstGeom>
        </p:spPr>
      </p:pic>
      <p:pic>
        <p:nvPicPr>
          <p:cNvPr id="35" name="图片 34"/>
          <p:cNvPicPr>
            <a:picLocks noChangeAspect="1"/>
          </p:cNvPicPr>
          <p:nvPr/>
        </p:nvPicPr>
        <p:blipFill>
          <a:blip r:embed="rId18" cstate="email">
            <a:extLst>
              <a:ext uri="{28A0092B-C50C-407E-A947-70E740481C1C}">
                <a14:useLocalDpi xmlns:a14="http://schemas.microsoft.com/office/drawing/2010/main"/>
              </a:ext>
            </a:extLst>
          </a:blip>
          <a:stretch>
            <a:fillRect/>
          </a:stretch>
        </p:blipFill>
        <p:spPr>
          <a:xfrm>
            <a:off x="6125636" y="3772555"/>
            <a:ext cx="2060627" cy="1237595"/>
          </a:xfrm>
          <a:prstGeom prst="rect">
            <a:avLst/>
          </a:prstGeom>
        </p:spPr>
      </p:pic>
      <p:pic>
        <p:nvPicPr>
          <p:cNvPr id="26" name="图片 25"/>
          <p:cNvPicPr>
            <a:picLocks noChangeAspect="1"/>
          </p:cNvPicPr>
          <p:nvPr/>
        </p:nvPicPr>
        <p:blipFill>
          <a:blip r:embed="rId19" cstate="email">
            <a:extLst>
              <a:ext uri="{BEBA8EAE-BF5A-486C-A8C5-ECC9F3942E4B}">
                <a14:imgProps xmlns:a14="http://schemas.microsoft.com/office/drawing/2010/main">
                  <a14:imgLayer r:embed="rId20">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flipH="1">
            <a:off x="-756" y="4552223"/>
            <a:ext cx="9144000" cy="591276"/>
          </a:xfrm>
          <a:prstGeom prst="rect">
            <a:avLst/>
          </a:prstGeom>
        </p:spPr>
      </p:pic>
      <p:pic>
        <p:nvPicPr>
          <p:cNvPr id="31" name="图片 30"/>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1981200" y="4381637"/>
            <a:ext cx="988125" cy="575966"/>
          </a:xfrm>
          <a:prstGeom prst="rect">
            <a:avLst/>
          </a:prstGeom>
        </p:spPr>
      </p:pic>
      <p:pic>
        <p:nvPicPr>
          <p:cNvPr id="37" name="图片 36"/>
          <p:cNvPicPr>
            <a:picLocks noChangeAspect="1"/>
          </p:cNvPicPr>
          <p:nvPr/>
        </p:nvPicPr>
        <p:blipFill>
          <a:blip r:embed="rId22" cstate="email">
            <a:extLst>
              <a:ext uri="{28A0092B-C50C-407E-A947-70E740481C1C}">
                <a14:useLocalDpi xmlns:a14="http://schemas.microsoft.com/office/drawing/2010/main"/>
              </a:ext>
            </a:extLst>
          </a:blip>
          <a:stretch>
            <a:fillRect/>
          </a:stretch>
        </p:blipFill>
        <p:spPr>
          <a:xfrm>
            <a:off x="8060221" y="4083855"/>
            <a:ext cx="940210" cy="585765"/>
          </a:xfrm>
          <a:prstGeom prst="rect">
            <a:avLst/>
          </a:prstGeom>
        </p:spPr>
      </p:pic>
      <p:pic>
        <p:nvPicPr>
          <p:cNvPr id="2" name="图片 1">
            <a:extLst>
              <a:ext uri="{FF2B5EF4-FFF2-40B4-BE49-F238E27FC236}">
                <a16:creationId xmlns:a16="http://schemas.microsoft.com/office/drawing/2014/main" id="{EB4F950C-AB7F-44F5-B82F-CA9AF16AF227}"/>
              </a:ext>
            </a:extLst>
          </p:cNvPr>
          <p:cNvPicPr>
            <a:picLocks noChangeAspect="1"/>
          </p:cNvPicPr>
          <p:nvPr/>
        </p:nvPicPr>
        <p:blipFill>
          <a:blip r:embed="rId23"/>
          <a:stretch>
            <a:fillRect/>
          </a:stretch>
        </p:blipFill>
        <p:spPr>
          <a:xfrm>
            <a:off x="2051773" y="3100685"/>
            <a:ext cx="4956478" cy="512108"/>
          </a:xfrm>
          <a:prstGeom prst="rect">
            <a:avLst/>
          </a:prstGeom>
        </p:spPr>
      </p:pic>
      <p:pic>
        <p:nvPicPr>
          <p:cNvPr id="5" name="图片 4">
            <a:extLst>
              <a:ext uri="{FF2B5EF4-FFF2-40B4-BE49-F238E27FC236}">
                <a16:creationId xmlns:a16="http://schemas.microsoft.com/office/drawing/2014/main" id="{D0C77D75-963A-4D77-9CFF-F8D7DB0ADBB7}"/>
              </a:ext>
            </a:extLst>
          </p:cNvPr>
          <p:cNvPicPr>
            <a:picLocks noChangeAspect="1"/>
          </p:cNvPicPr>
          <p:nvPr/>
        </p:nvPicPr>
        <p:blipFill>
          <a:blip r:embed="rId24"/>
          <a:stretch>
            <a:fillRect/>
          </a:stretch>
        </p:blipFill>
        <p:spPr>
          <a:xfrm>
            <a:off x="1898332" y="819150"/>
            <a:ext cx="5950212" cy="2121592"/>
          </a:xfrm>
          <a:prstGeom prst="rect">
            <a:avLst/>
          </a:prstGeom>
        </p:spPr>
      </p:pic>
      <p:pic>
        <p:nvPicPr>
          <p:cNvPr id="8" name="图片 7">
            <a:extLst>
              <a:ext uri="{FF2B5EF4-FFF2-40B4-BE49-F238E27FC236}">
                <a16:creationId xmlns:a16="http://schemas.microsoft.com/office/drawing/2014/main" id="{F62E0558-832C-48DE-8FFC-FB16F016FD42}"/>
              </a:ext>
            </a:extLst>
          </p:cNvPr>
          <p:cNvPicPr>
            <a:picLocks noChangeAspect="1"/>
          </p:cNvPicPr>
          <p:nvPr/>
        </p:nvPicPr>
        <p:blipFill>
          <a:blip r:embed="rId25"/>
          <a:stretch>
            <a:fillRect/>
          </a:stretch>
        </p:blipFill>
        <p:spPr>
          <a:xfrm>
            <a:off x="1950522" y="2644973"/>
            <a:ext cx="5145470" cy="432854"/>
          </a:xfrm>
          <a:prstGeom prst="rect">
            <a:avLst/>
          </a:prstGeom>
        </p:spPr>
      </p:pic>
    </p:spTree>
    <p:extLst>
      <p:ext uri="{BB962C8B-B14F-4D97-AF65-F5344CB8AC3E}">
        <p14:creationId xmlns:p14="http://schemas.microsoft.com/office/powerpoint/2010/main" val="13597411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0-#ppt_w/2"/>
                                          </p:val>
                                        </p:tav>
                                        <p:tav tm="100000">
                                          <p:val>
                                            <p:strVal val="#ppt_x"/>
                                          </p:val>
                                        </p:tav>
                                      </p:tavLst>
                                    </p:anim>
                                    <p:anim calcmode="lin" valueType="num">
                                      <p:cBhvr additive="base">
                                        <p:cTn id="20" dur="500" fill="hold"/>
                                        <p:tgtEl>
                                          <p:spTgt spid="16"/>
                                        </p:tgtEl>
                                        <p:attrNameLst>
                                          <p:attrName>ppt_y</p:attrName>
                                        </p:attrNameLst>
                                      </p:cBhvr>
                                      <p:tavLst>
                                        <p:tav tm="0">
                                          <p:val>
                                            <p:strVal val="0-#ppt_h/2"/>
                                          </p:val>
                                        </p:tav>
                                        <p:tav tm="100000">
                                          <p:val>
                                            <p:strVal val="#ppt_y"/>
                                          </p:val>
                                        </p:tav>
                                      </p:tavLst>
                                    </p:anim>
                                  </p:childTnLst>
                                </p:cTn>
                              </p:par>
                              <p:par>
                                <p:cTn id="21" presetID="2" presetClass="entr" presetSubtype="3"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additive="base">
                                        <p:cTn id="33" dur="500" fill="hold"/>
                                        <p:tgtEl>
                                          <p:spTgt spid="39"/>
                                        </p:tgtEl>
                                        <p:attrNameLst>
                                          <p:attrName>ppt_x</p:attrName>
                                        </p:attrNameLst>
                                      </p:cBhvr>
                                      <p:tavLst>
                                        <p:tav tm="0">
                                          <p:val>
                                            <p:strVal val="0-#ppt_w/2"/>
                                          </p:val>
                                        </p:tav>
                                        <p:tav tm="100000">
                                          <p:val>
                                            <p:strVal val="#ppt_x"/>
                                          </p:val>
                                        </p:tav>
                                      </p:tavLst>
                                    </p:anim>
                                    <p:anim calcmode="lin" valueType="num">
                                      <p:cBhvr additive="base">
                                        <p:cTn id="34" dur="500" fill="hold"/>
                                        <p:tgtEl>
                                          <p:spTgt spid="39"/>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0-#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0-#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1+#ppt_w/2"/>
                                          </p:val>
                                        </p:tav>
                                        <p:tav tm="100000">
                                          <p:val>
                                            <p:strVal val="#ppt_x"/>
                                          </p:val>
                                        </p:tav>
                                      </p:tavLst>
                                    </p:anim>
                                    <p:anim calcmode="lin" valueType="num">
                                      <p:cBhvr additive="base">
                                        <p:cTn id="50" dur="500" fill="hold"/>
                                        <p:tgtEl>
                                          <p:spTgt spid="35"/>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fill="hold"/>
                                        <p:tgtEl>
                                          <p:spTgt spid="40"/>
                                        </p:tgtEl>
                                        <p:attrNameLst>
                                          <p:attrName>ppt_x</p:attrName>
                                        </p:attrNameLst>
                                      </p:cBhvr>
                                      <p:tavLst>
                                        <p:tav tm="0">
                                          <p:val>
                                            <p:strVal val="1+#ppt_w/2"/>
                                          </p:val>
                                        </p:tav>
                                        <p:tav tm="100000">
                                          <p:val>
                                            <p:strVal val="#ppt_x"/>
                                          </p:val>
                                        </p:tav>
                                      </p:tavLst>
                                    </p:anim>
                                    <p:anim calcmode="lin" valueType="num">
                                      <p:cBhvr additive="base">
                                        <p:cTn id="54" dur="500" fill="hold"/>
                                        <p:tgtEl>
                                          <p:spTgt spid="4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anim calcmode="lin" valueType="num">
                                      <p:cBhvr additive="base">
                                        <p:cTn id="57" dur="500" fill="hold"/>
                                        <p:tgtEl>
                                          <p:spTgt spid="37"/>
                                        </p:tgtEl>
                                        <p:attrNameLst>
                                          <p:attrName>ppt_x</p:attrName>
                                        </p:attrNameLst>
                                      </p:cBhvr>
                                      <p:tavLst>
                                        <p:tav tm="0">
                                          <p:val>
                                            <p:strVal val="1+#ppt_w/2"/>
                                          </p:val>
                                        </p:tav>
                                        <p:tav tm="100000">
                                          <p:val>
                                            <p:strVal val="#ppt_x"/>
                                          </p:val>
                                        </p:tav>
                                      </p:tavLst>
                                    </p:anim>
                                    <p:anim calcmode="lin" valueType="num">
                                      <p:cBhvr additive="base">
                                        <p:cTn id="58"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2048DBC3-2223-D5CE-3F42-8B7BA86591A0}"/>
              </a:ext>
            </a:extLst>
          </p:cNvPr>
          <p:cNvSpPr txBox="1"/>
          <p:nvPr/>
        </p:nvSpPr>
        <p:spPr>
          <a:xfrm>
            <a:off x="1270000" y="127000"/>
            <a:ext cx="5080000" cy="123111"/>
          </a:xfrm>
          <a:prstGeom prst="rect">
            <a:avLst/>
          </a:prstGeom>
          <a:noFill/>
        </p:spPr>
        <p:txBody>
          <a:bodyPr vert="horz" rtlCol="0">
            <a:spAutoFit/>
          </a:bodyPr>
          <a:lstStyle/>
          <a:p>
            <a:r>
              <a:rPr lang="en-US" altLang="zh-CN" sz="200"/>
              <a:t>5.2.2</a:t>
            </a:r>
            <a:r>
              <a:rPr lang="zh-CN" altLang="en-US" sz="200"/>
              <a:t>龙门架超重运输安全规定：</a:t>
            </a:r>
          </a:p>
        </p:txBody>
      </p:sp>
      <p:sp>
        <p:nvSpPr>
          <p:cNvPr id="2" name="文本框 1">
            <a:extLst>
              <a:ext uri="{FF2B5EF4-FFF2-40B4-BE49-F238E27FC236}">
                <a16:creationId xmlns:a16="http://schemas.microsoft.com/office/drawing/2014/main" id="{1989009F-3D67-03DE-E40A-D92B1D9E7DC9}"/>
              </a:ext>
            </a:extLst>
          </p:cNvPr>
          <p:cNvSpPr txBox="1"/>
          <p:nvPr/>
        </p:nvSpPr>
        <p:spPr>
          <a:xfrm>
            <a:off x="1270000" y="63500"/>
            <a:ext cx="5080000" cy="123111"/>
          </a:xfrm>
          <a:prstGeom prst="rect">
            <a:avLst/>
          </a:prstGeom>
          <a:noFill/>
        </p:spPr>
        <p:txBody>
          <a:bodyPr vert="horz" rtlCol="0">
            <a:spAutoFit/>
          </a:bodyPr>
          <a:lstStyle/>
          <a:p>
            <a:r>
              <a:rPr lang="zh-CN" altLang="en-US" sz="200"/>
              <a:t>水行政主管部门依法对水土保持方案的实施进行监督管理。</a:t>
            </a:r>
          </a:p>
        </p:txBody>
      </p:sp>
      <p:pic>
        <p:nvPicPr>
          <p:cNvPr id="11" name="图片 10">
            <a:extLst>
              <a:ext uri="{FF2B5EF4-FFF2-40B4-BE49-F238E27FC236}">
                <a16:creationId xmlns:a16="http://schemas.microsoft.com/office/drawing/2014/main" id="{CE178118-6B24-45BF-BDB9-7CF1E8F2DF0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矩形 15">
            <a:extLst>
              <a:ext uri="{FF2B5EF4-FFF2-40B4-BE49-F238E27FC236}">
                <a16:creationId xmlns:a16="http://schemas.microsoft.com/office/drawing/2014/main" id="{DB4312F9-D66A-4D53-8D64-91DA16218794}"/>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 y="1428750"/>
            <a:ext cx="2569720" cy="2950720"/>
          </a:xfrm>
          <a:prstGeom prst="rect">
            <a:avLst/>
          </a:prstGeom>
        </p:spPr>
      </p:pic>
      <p:pic>
        <p:nvPicPr>
          <p:cNvPr id="8" name="图片 7">
            <a:extLst>
              <a:ext uri="{FF2B5EF4-FFF2-40B4-BE49-F238E27FC236}">
                <a16:creationId xmlns:a16="http://schemas.microsoft.com/office/drawing/2014/main" id="{BDBCB52B-9B45-4572-85BA-1F4467C917B3}"/>
              </a:ext>
            </a:extLst>
          </p:cNvPr>
          <p:cNvPicPr>
            <a:picLocks noChangeAspect="1"/>
          </p:cNvPicPr>
          <p:nvPr/>
        </p:nvPicPr>
        <p:blipFill>
          <a:blip r:embed="rId4"/>
          <a:stretch>
            <a:fillRect/>
          </a:stretch>
        </p:blipFill>
        <p:spPr>
          <a:xfrm>
            <a:off x="378735" y="438150"/>
            <a:ext cx="2060627" cy="432854"/>
          </a:xfrm>
          <a:prstGeom prst="rect">
            <a:avLst/>
          </a:prstGeom>
        </p:spPr>
      </p:pic>
      <p:pic>
        <p:nvPicPr>
          <p:cNvPr id="13" name="图片 12">
            <a:extLst>
              <a:ext uri="{FF2B5EF4-FFF2-40B4-BE49-F238E27FC236}">
                <a16:creationId xmlns:a16="http://schemas.microsoft.com/office/drawing/2014/main" id="{C3C0D4E7-EFEF-461D-8285-8C4DCBABB8D1}"/>
              </a:ext>
            </a:extLst>
          </p:cNvPr>
          <p:cNvPicPr>
            <a:picLocks noChangeAspect="1"/>
          </p:cNvPicPr>
          <p:nvPr/>
        </p:nvPicPr>
        <p:blipFill>
          <a:blip r:embed="rId5"/>
          <a:stretch>
            <a:fillRect/>
          </a:stretch>
        </p:blipFill>
        <p:spPr>
          <a:xfrm>
            <a:off x="2645920" y="2815864"/>
            <a:ext cx="5560034" cy="1609483"/>
          </a:xfrm>
          <a:prstGeom prst="rect">
            <a:avLst/>
          </a:prstGeom>
        </p:spPr>
      </p:pic>
      <p:pic>
        <p:nvPicPr>
          <p:cNvPr id="14" name="图片 13">
            <a:extLst>
              <a:ext uri="{FF2B5EF4-FFF2-40B4-BE49-F238E27FC236}">
                <a16:creationId xmlns:a16="http://schemas.microsoft.com/office/drawing/2014/main" id="{577708A7-65E8-4518-91B3-839474BF4C0D}"/>
              </a:ext>
            </a:extLst>
          </p:cNvPr>
          <p:cNvPicPr>
            <a:picLocks noChangeAspect="1"/>
          </p:cNvPicPr>
          <p:nvPr/>
        </p:nvPicPr>
        <p:blipFill>
          <a:blip r:embed="rId6"/>
          <a:stretch>
            <a:fillRect/>
          </a:stretch>
        </p:blipFill>
        <p:spPr>
          <a:xfrm>
            <a:off x="2645920" y="1444263"/>
            <a:ext cx="5560034" cy="1164437"/>
          </a:xfrm>
          <a:prstGeom prst="rect">
            <a:avLst/>
          </a:prstGeom>
        </p:spPr>
      </p:pic>
    </p:spTree>
    <p:extLst>
      <p:ext uri="{BB962C8B-B14F-4D97-AF65-F5344CB8AC3E}">
        <p14:creationId xmlns:p14="http://schemas.microsoft.com/office/powerpoint/2010/main" val="39443330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a:extLst>
              <a:ext uri="{FF2B5EF4-FFF2-40B4-BE49-F238E27FC236}">
                <a16:creationId xmlns:a16="http://schemas.microsoft.com/office/drawing/2014/main" id="{3701DACE-FC58-AEA4-945D-EEEBDC6913ED}"/>
              </a:ext>
            </a:extLst>
          </p:cNvPr>
          <p:cNvSpPr txBox="1"/>
          <p:nvPr/>
        </p:nvSpPr>
        <p:spPr>
          <a:xfrm>
            <a:off x="1270000" y="127000"/>
            <a:ext cx="5080000" cy="123111"/>
          </a:xfrm>
          <a:prstGeom prst="rect">
            <a:avLst/>
          </a:prstGeom>
          <a:noFill/>
        </p:spPr>
        <p:txBody>
          <a:bodyPr vert="horz" rtlCol="0">
            <a:spAutoFit/>
          </a:bodyPr>
          <a:lstStyle/>
          <a:p>
            <a:r>
              <a:rPr lang="en-US" altLang="zh-CN" sz="200"/>
              <a:t>a.</a:t>
            </a:r>
            <a:r>
              <a:rPr lang="zh-CN" altLang="en-US" sz="200"/>
              <a:t>施工工期</a:t>
            </a:r>
            <a:r>
              <a:rPr lang="en-US" altLang="zh-CN" sz="200"/>
              <a:t>: </a:t>
            </a:r>
            <a:r>
              <a:rPr lang="zh-CN" altLang="en-US" sz="200"/>
              <a:t>计划共计</a:t>
            </a:r>
            <a:r>
              <a:rPr lang="en-US" altLang="zh-CN" sz="200"/>
              <a:t>92 </a:t>
            </a:r>
            <a:r>
              <a:rPr lang="zh-CN" altLang="en-US" sz="200"/>
              <a:t>日历天，力争按期全部完工。</a:t>
            </a:r>
          </a:p>
        </p:txBody>
      </p:sp>
      <p:sp>
        <p:nvSpPr>
          <p:cNvPr id="3" name="文本框 2">
            <a:extLst>
              <a:ext uri="{FF2B5EF4-FFF2-40B4-BE49-F238E27FC236}">
                <a16:creationId xmlns:a16="http://schemas.microsoft.com/office/drawing/2014/main" id="{E654667E-240E-199C-61F1-E3DDC28C84F1}"/>
              </a:ext>
            </a:extLst>
          </p:cNvPr>
          <p:cNvSpPr txBox="1"/>
          <p:nvPr/>
        </p:nvSpPr>
        <p:spPr>
          <a:xfrm>
            <a:off x="1270000" y="63500"/>
            <a:ext cx="5080000" cy="123111"/>
          </a:xfrm>
          <a:prstGeom prst="rect">
            <a:avLst/>
          </a:prstGeom>
          <a:noFill/>
        </p:spPr>
        <p:txBody>
          <a:bodyPr vert="horz" rtlCol="0">
            <a:spAutoFit/>
          </a:bodyPr>
          <a:lstStyle/>
          <a:p>
            <a:r>
              <a:rPr lang="en-US" altLang="zh-CN" sz="200"/>
              <a:t>e</a:t>
            </a:r>
            <a:r>
              <a:rPr lang="zh-CN" altLang="en-US" sz="200"/>
              <a:t>、试件的四周用木板封边。</a:t>
            </a:r>
          </a:p>
        </p:txBody>
      </p:sp>
      <p:pic>
        <p:nvPicPr>
          <p:cNvPr id="4" name="图片 3">
            <a:extLst>
              <a:ext uri="{FF2B5EF4-FFF2-40B4-BE49-F238E27FC236}">
                <a16:creationId xmlns:a16="http://schemas.microsoft.com/office/drawing/2014/main" id="{FCE7BFFF-8186-4A7E-9995-9CFD543CF53B}"/>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矩形 14">
            <a:extLst>
              <a:ext uri="{FF2B5EF4-FFF2-40B4-BE49-F238E27FC236}">
                <a16:creationId xmlns:a16="http://schemas.microsoft.com/office/drawing/2014/main" id="{496E92C8-7708-469F-874A-97B67B48A64A}"/>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13634" y="1638985"/>
            <a:ext cx="2515366" cy="323165"/>
          </a:xfrm>
          <a:prstGeom prst="rect">
            <a:avLst/>
          </a:prstGeom>
          <a:solidFill>
            <a:schemeClr val="accent1"/>
          </a:solidFill>
        </p:spPr>
        <p:txBody>
          <a:bodyPr wrap="square">
            <a:spAutoFit/>
          </a:bodyPr>
          <a:lstStyle/>
          <a:p>
            <a:pPr algn="ctr"/>
            <a:r>
              <a:rPr lang="zh-CN" altLang="en-US" sz="1500" b="1" dirty="0">
                <a:solidFill>
                  <a:schemeClr val="bg1"/>
                </a:solidFill>
                <a:latin typeface="思源黑体" panose="020B0500000000000000" pitchFamily="34" charset="-122"/>
                <a:ea typeface="思源黑体" panose="020B0500000000000000" pitchFamily="34" charset="-122"/>
              </a:rPr>
              <a:t>三是森林资源保护制度</a:t>
            </a:r>
          </a:p>
        </p:txBody>
      </p:sp>
      <p:pic>
        <p:nvPicPr>
          <p:cNvPr id="7" name="图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136" y="1276350"/>
            <a:ext cx="3048264" cy="3048264"/>
          </a:xfrm>
          <a:prstGeom prst="rect">
            <a:avLst/>
          </a:prstGeom>
        </p:spPr>
      </p:pic>
      <p:pic>
        <p:nvPicPr>
          <p:cNvPr id="2" name="图片 1">
            <a:extLst>
              <a:ext uri="{FF2B5EF4-FFF2-40B4-BE49-F238E27FC236}">
                <a16:creationId xmlns:a16="http://schemas.microsoft.com/office/drawing/2014/main" id="{3021624A-93BE-48A3-8BBD-8C7E5BE2AF78}"/>
              </a:ext>
            </a:extLst>
          </p:cNvPr>
          <p:cNvPicPr>
            <a:picLocks noChangeAspect="1"/>
          </p:cNvPicPr>
          <p:nvPr/>
        </p:nvPicPr>
        <p:blipFill>
          <a:blip r:embed="rId4"/>
          <a:stretch>
            <a:fillRect/>
          </a:stretch>
        </p:blipFill>
        <p:spPr>
          <a:xfrm>
            <a:off x="378735" y="438150"/>
            <a:ext cx="2060627" cy="432854"/>
          </a:xfrm>
          <a:prstGeom prst="rect">
            <a:avLst/>
          </a:prstGeom>
        </p:spPr>
      </p:pic>
      <p:pic>
        <p:nvPicPr>
          <p:cNvPr id="6" name="图片 5">
            <a:extLst>
              <a:ext uri="{FF2B5EF4-FFF2-40B4-BE49-F238E27FC236}">
                <a16:creationId xmlns:a16="http://schemas.microsoft.com/office/drawing/2014/main" id="{77EC70A4-0726-45C0-9A24-84914E91F54A}"/>
              </a:ext>
            </a:extLst>
          </p:cNvPr>
          <p:cNvPicPr>
            <a:picLocks noChangeAspect="1"/>
          </p:cNvPicPr>
          <p:nvPr/>
        </p:nvPicPr>
        <p:blipFill>
          <a:blip r:embed="rId5"/>
          <a:stretch>
            <a:fillRect/>
          </a:stretch>
        </p:blipFill>
        <p:spPr>
          <a:xfrm>
            <a:off x="725310" y="3303969"/>
            <a:ext cx="5151566" cy="731583"/>
          </a:xfrm>
          <a:prstGeom prst="rect">
            <a:avLst/>
          </a:prstGeom>
        </p:spPr>
      </p:pic>
      <p:pic>
        <p:nvPicPr>
          <p:cNvPr id="9" name="图片 8">
            <a:extLst>
              <a:ext uri="{FF2B5EF4-FFF2-40B4-BE49-F238E27FC236}">
                <a16:creationId xmlns:a16="http://schemas.microsoft.com/office/drawing/2014/main" id="{CD3C112C-B126-4571-8581-0D2158B17F7E}"/>
              </a:ext>
            </a:extLst>
          </p:cNvPr>
          <p:cNvPicPr>
            <a:picLocks noChangeAspect="1"/>
          </p:cNvPicPr>
          <p:nvPr/>
        </p:nvPicPr>
        <p:blipFill>
          <a:blip r:embed="rId6"/>
          <a:stretch>
            <a:fillRect/>
          </a:stretch>
        </p:blipFill>
        <p:spPr>
          <a:xfrm>
            <a:off x="725310" y="2038350"/>
            <a:ext cx="5224725" cy="1152244"/>
          </a:xfrm>
          <a:prstGeom prst="rect">
            <a:avLst/>
          </a:prstGeom>
        </p:spPr>
      </p:pic>
    </p:spTree>
    <p:extLst>
      <p:ext uri="{BB962C8B-B14F-4D97-AF65-F5344CB8AC3E}">
        <p14:creationId xmlns:p14="http://schemas.microsoft.com/office/powerpoint/2010/main" val="296136638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fill="hold"/>
                                        <p:tgtEl>
                                          <p:spTgt spid="7"/>
                                        </p:tgtEl>
                                        <p:attrNameLst>
                                          <p:attrName>ppt_x</p:attrName>
                                        </p:attrNameLst>
                                      </p:cBhvr>
                                      <p:tavLst>
                                        <p:tav tm="0">
                                          <p:val>
                                            <p:strVal val="#ppt_x"/>
                                          </p:val>
                                        </p:tav>
                                        <p:tav tm="100000">
                                          <p:val>
                                            <p:strVal val="#ppt_x"/>
                                          </p:val>
                                        </p:tav>
                                      </p:tavLst>
                                    </p:anim>
                                    <p:anim calcmode="lin" valueType="num">
                                      <p:cBhvr additive="base">
                                        <p:cTn id="15"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06DF3AEA-221A-5F40-A022-51C1DAEBE47E}"/>
              </a:ext>
            </a:extLst>
          </p:cNvPr>
          <p:cNvSpPr txBox="1"/>
          <p:nvPr/>
        </p:nvSpPr>
        <p:spPr>
          <a:xfrm>
            <a:off x="1270000" y="127000"/>
            <a:ext cx="5080000" cy="123111"/>
          </a:xfrm>
          <a:prstGeom prst="rect">
            <a:avLst/>
          </a:prstGeom>
          <a:noFill/>
        </p:spPr>
        <p:txBody>
          <a:bodyPr vert="horz" rtlCol="0">
            <a:spAutoFit/>
          </a:bodyPr>
          <a:lstStyle/>
          <a:p>
            <a:r>
              <a:rPr lang="en-US" altLang="zh-CN" sz="200"/>
              <a:t>7.9  </a:t>
            </a:r>
            <a:r>
              <a:rPr lang="zh-CN" altLang="en-US" sz="200"/>
              <a:t>地下室防水工程要点</a:t>
            </a:r>
          </a:p>
        </p:txBody>
      </p:sp>
      <p:sp>
        <p:nvSpPr>
          <p:cNvPr id="2" name="文本框 1">
            <a:extLst>
              <a:ext uri="{FF2B5EF4-FFF2-40B4-BE49-F238E27FC236}">
                <a16:creationId xmlns:a16="http://schemas.microsoft.com/office/drawing/2014/main" id="{BEDA14FC-21E5-3A14-3E81-048BB3C19871}"/>
              </a:ext>
            </a:extLst>
          </p:cNvPr>
          <p:cNvSpPr txBox="1"/>
          <p:nvPr/>
        </p:nvSpPr>
        <p:spPr>
          <a:xfrm>
            <a:off x="1270000" y="63500"/>
            <a:ext cx="5080000" cy="123111"/>
          </a:xfrm>
          <a:prstGeom prst="rect">
            <a:avLst/>
          </a:prstGeom>
          <a:noFill/>
        </p:spPr>
        <p:txBody>
          <a:bodyPr vert="horz" rtlCol="0">
            <a:spAutoFit/>
          </a:bodyPr>
          <a:lstStyle/>
          <a:p>
            <a:r>
              <a:rPr lang="zh-CN" altLang="en-US" sz="200"/>
              <a:t>冷水滩年平均气温 </a:t>
            </a:r>
            <a:r>
              <a:rPr lang="en-US" altLang="zh-CN" sz="200"/>
              <a:t>18.1℃</a:t>
            </a:r>
            <a:r>
              <a:rPr lang="zh-CN" altLang="en-US" sz="200"/>
              <a:t>。</a:t>
            </a:r>
          </a:p>
        </p:txBody>
      </p:sp>
      <p:pic>
        <p:nvPicPr>
          <p:cNvPr id="12" name="图片 11">
            <a:extLst>
              <a:ext uri="{FF2B5EF4-FFF2-40B4-BE49-F238E27FC236}">
                <a16:creationId xmlns:a16="http://schemas.microsoft.com/office/drawing/2014/main" id="{5F8C66A4-A68D-4BF7-B5F6-08E354E9616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1" name="矩形 10">
            <a:extLst>
              <a:ext uri="{FF2B5EF4-FFF2-40B4-BE49-F238E27FC236}">
                <a16:creationId xmlns:a16="http://schemas.microsoft.com/office/drawing/2014/main" id="{BA6813D5-0C7D-4C2C-B48D-D9534E1E67E1}"/>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762000" y="1410385"/>
            <a:ext cx="2004208" cy="323165"/>
          </a:xfrm>
          <a:prstGeom prst="rect">
            <a:avLst/>
          </a:prstGeom>
          <a:solidFill>
            <a:schemeClr val="accent1"/>
          </a:solidFill>
        </p:spPr>
        <p:txBody>
          <a:bodyPr wrap="square">
            <a:spAutoFit/>
          </a:bodyPr>
          <a:lstStyle/>
          <a:p>
            <a:pPr algn="ctr"/>
            <a:r>
              <a:rPr lang="zh-CN" altLang="en-US" sz="1500" b="1" dirty="0">
                <a:solidFill>
                  <a:schemeClr val="bg1"/>
                </a:solidFill>
                <a:latin typeface="思源黑体" panose="020B0500000000000000" pitchFamily="34" charset="-122"/>
                <a:ea typeface="思源黑体" panose="020B0500000000000000" pitchFamily="34" charset="-122"/>
              </a:rPr>
              <a:t>四是造林绿化制度</a:t>
            </a:r>
          </a:p>
        </p:txBody>
      </p:sp>
      <p:pic>
        <p:nvPicPr>
          <p:cNvPr id="4" name="图片 3">
            <a:extLst>
              <a:ext uri="{FF2B5EF4-FFF2-40B4-BE49-F238E27FC236}">
                <a16:creationId xmlns:a16="http://schemas.microsoft.com/office/drawing/2014/main" id="{68733CEF-4F43-4FDB-8F29-A9AB9FCAC9DD}"/>
              </a:ext>
            </a:extLst>
          </p:cNvPr>
          <p:cNvPicPr>
            <a:picLocks noChangeAspect="1"/>
          </p:cNvPicPr>
          <p:nvPr/>
        </p:nvPicPr>
        <p:blipFill>
          <a:blip r:embed="rId3"/>
          <a:stretch>
            <a:fillRect/>
          </a:stretch>
        </p:blipFill>
        <p:spPr>
          <a:xfrm>
            <a:off x="378735" y="438150"/>
            <a:ext cx="2060627" cy="432854"/>
          </a:xfrm>
          <a:prstGeom prst="rect">
            <a:avLst/>
          </a:prstGeom>
        </p:spPr>
      </p:pic>
      <p:pic>
        <p:nvPicPr>
          <p:cNvPr id="13" name="图片 12">
            <a:extLst>
              <a:ext uri="{FF2B5EF4-FFF2-40B4-BE49-F238E27FC236}">
                <a16:creationId xmlns:a16="http://schemas.microsoft.com/office/drawing/2014/main" id="{6BE025E9-5BF7-420F-875A-34B86C5015C5}"/>
              </a:ext>
            </a:extLst>
          </p:cNvPr>
          <p:cNvPicPr>
            <a:picLocks noChangeAspect="1"/>
          </p:cNvPicPr>
          <p:nvPr/>
        </p:nvPicPr>
        <p:blipFill>
          <a:blip r:embed="rId4"/>
          <a:stretch>
            <a:fillRect/>
          </a:stretch>
        </p:blipFill>
        <p:spPr>
          <a:xfrm>
            <a:off x="4876800" y="1885950"/>
            <a:ext cx="3542083" cy="2731245"/>
          </a:xfrm>
          <a:prstGeom prst="rect">
            <a:avLst/>
          </a:prstGeom>
        </p:spPr>
      </p:pic>
      <p:pic>
        <p:nvPicPr>
          <p:cNvPr id="14" name="图片 13">
            <a:extLst>
              <a:ext uri="{FF2B5EF4-FFF2-40B4-BE49-F238E27FC236}">
                <a16:creationId xmlns:a16="http://schemas.microsoft.com/office/drawing/2014/main" id="{0E6C9083-E8A2-482B-B38E-E161032FF1EB}"/>
              </a:ext>
            </a:extLst>
          </p:cNvPr>
          <p:cNvPicPr>
            <a:picLocks noChangeAspect="1"/>
          </p:cNvPicPr>
          <p:nvPr/>
        </p:nvPicPr>
        <p:blipFill>
          <a:blip r:embed="rId5"/>
          <a:stretch>
            <a:fillRect/>
          </a:stretch>
        </p:blipFill>
        <p:spPr>
          <a:xfrm>
            <a:off x="762002" y="1885950"/>
            <a:ext cx="3981033" cy="2731245"/>
          </a:xfrm>
          <a:prstGeom prst="rect">
            <a:avLst/>
          </a:prstGeom>
        </p:spPr>
      </p:pic>
    </p:spTree>
    <p:extLst>
      <p:ext uri="{BB962C8B-B14F-4D97-AF65-F5344CB8AC3E}">
        <p14:creationId xmlns:p14="http://schemas.microsoft.com/office/powerpoint/2010/main" val="2177832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D798E729-B774-A4C9-7F21-A0CDCD8195A9}"/>
              </a:ext>
            </a:extLst>
          </p:cNvPr>
          <p:cNvSpPr txBox="1"/>
          <p:nvPr/>
        </p:nvSpPr>
        <p:spPr>
          <a:xfrm>
            <a:off x="1270000" y="127000"/>
            <a:ext cx="5080000" cy="123111"/>
          </a:xfrm>
          <a:prstGeom prst="rect">
            <a:avLst/>
          </a:prstGeom>
          <a:noFill/>
        </p:spPr>
        <p:txBody>
          <a:bodyPr vert="horz" rtlCol="0">
            <a:spAutoFit/>
          </a:bodyPr>
          <a:lstStyle/>
          <a:p>
            <a:r>
              <a:rPr lang="zh-CN" altLang="en-US" sz="200"/>
              <a:t>本工程主要采用汽车运输，成品及半成品可在加工完毕后，三天内运到施工现场。</a:t>
            </a:r>
          </a:p>
        </p:txBody>
      </p:sp>
      <p:sp>
        <p:nvSpPr>
          <p:cNvPr id="2" name="文本框 1">
            <a:extLst>
              <a:ext uri="{FF2B5EF4-FFF2-40B4-BE49-F238E27FC236}">
                <a16:creationId xmlns:a16="http://schemas.microsoft.com/office/drawing/2014/main" id="{87CB3FD8-F487-DFF4-FBE5-5AACC83549F5}"/>
              </a:ext>
            </a:extLst>
          </p:cNvPr>
          <p:cNvSpPr txBox="1"/>
          <p:nvPr/>
        </p:nvSpPr>
        <p:spPr>
          <a:xfrm>
            <a:off x="1270000" y="63500"/>
            <a:ext cx="5080000" cy="123111"/>
          </a:xfrm>
          <a:prstGeom prst="rect">
            <a:avLst/>
          </a:prstGeom>
          <a:noFill/>
        </p:spPr>
        <p:txBody>
          <a:bodyPr vert="horz" rtlCol="0">
            <a:spAutoFit/>
          </a:bodyPr>
          <a:lstStyle/>
          <a:p>
            <a:r>
              <a:rPr lang="zh-CN" altLang="en-US" sz="200"/>
              <a:t>根据第五章主体工程设计建设的水土保持措施分析，主体设计中设计有排水、硬化、园林绿化等一系列具体有水保功能的措施，这些措施一定程度上保障了工程施工安全，基本能满足水土保持措施要求。</a:t>
            </a:r>
          </a:p>
        </p:txBody>
      </p:sp>
      <p:pic>
        <p:nvPicPr>
          <p:cNvPr id="7" name="图片 6">
            <a:extLst>
              <a:ext uri="{FF2B5EF4-FFF2-40B4-BE49-F238E27FC236}">
                <a16:creationId xmlns:a16="http://schemas.microsoft.com/office/drawing/2014/main" id="{335F12AC-4E46-49FA-8DC7-E41B7DD69CF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矩形 9">
            <a:extLst>
              <a:ext uri="{FF2B5EF4-FFF2-40B4-BE49-F238E27FC236}">
                <a16:creationId xmlns:a16="http://schemas.microsoft.com/office/drawing/2014/main" id="{52B97499-6A0D-45B7-ACD4-D7FA82D7A28A}"/>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3468991" y="1504950"/>
            <a:ext cx="1929405" cy="323165"/>
          </a:xfrm>
          <a:prstGeom prst="rect">
            <a:avLst/>
          </a:prstGeom>
          <a:solidFill>
            <a:schemeClr val="accent1"/>
          </a:solidFill>
        </p:spPr>
        <p:txBody>
          <a:bodyPr wrap="square">
            <a:spAutoFit/>
          </a:bodyPr>
          <a:lstStyle/>
          <a:p>
            <a:pPr algn="ctr"/>
            <a:r>
              <a:rPr lang="zh-CN" altLang="en-US" sz="1500" b="1" dirty="0">
                <a:solidFill>
                  <a:schemeClr val="bg1"/>
                </a:solidFill>
                <a:latin typeface="思源黑体" panose="020B0500000000000000" pitchFamily="34" charset="-122"/>
                <a:ea typeface="思源黑体" panose="020B0500000000000000" pitchFamily="34" charset="-122"/>
              </a:rPr>
              <a:t>五是林木采伐制度</a:t>
            </a:r>
          </a:p>
        </p:txBody>
      </p:sp>
      <p:pic>
        <p:nvPicPr>
          <p:cNvPr id="12" name="图片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 y="1342729"/>
            <a:ext cx="2880318" cy="3210222"/>
          </a:xfrm>
          <a:prstGeom prst="rect">
            <a:avLst/>
          </a:prstGeom>
        </p:spPr>
      </p:pic>
      <p:pic>
        <p:nvPicPr>
          <p:cNvPr id="4" name="图片 3">
            <a:extLst>
              <a:ext uri="{FF2B5EF4-FFF2-40B4-BE49-F238E27FC236}">
                <a16:creationId xmlns:a16="http://schemas.microsoft.com/office/drawing/2014/main" id="{166B0A71-99E8-4DEF-840C-7D568AAEA3DE}"/>
              </a:ext>
            </a:extLst>
          </p:cNvPr>
          <p:cNvPicPr>
            <a:picLocks noChangeAspect="1"/>
          </p:cNvPicPr>
          <p:nvPr/>
        </p:nvPicPr>
        <p:blipFill>
          <a:blip r:embed="rId4"/>
          <a:stretch>
            <a:fillRect/>
          </a:stretch>
        </p:blipFill>
        <p:spPr>
          <a:xfrm>
            <a:off x="378735" y="438150"/>
            <a:ext cx="2060627" cy="432854"/>
          </a:xfrm>
          <a:prstGeom prst="rect">
            <a:avLst/>
          </a:prstGeom>
        </p:spPr>
      </p:pic>
      <p:pic>
        <p:nvPicPr>
          <p:cNvPr id="11" name="图片 10">
            <a:extLst>
              <a:ext uri="{FF2B5EF4-FFF2-40B4-BE49-F238E27FC236}">
                <a16:creationId xmlns:a16="http://schemas.microsoft.com/office/drawing/2014/main" id="{FDB8D4E7-54A5-48FE-BF58-12BC684374D1}"/>
              </a:ext>
            </a:extLst>
          </p:cNvPr>
          <p:cNvPicPr>
            <a:picLocks noChangeAspect="1"/>
          </p:cNvPicPr>
          <p:nvPr/>
        </p:nvPicPr>
        <p:blipFill>
          <a:blip r:embed="rId5"/>
          <a:stretch>
            <a:fillRect/>
          </a:stretch>
        </p:blipFill>
        <p:spPr>
          <a:xfrm>
            <a:off x="3200400" y="3123515"/>
            <a:ext cx="5273497" cy="1207113"/>
          </a:xfrm>
          <a:prstGeom prst="rect">
            <a:avLst/>
          </a:prstGeom>
        </p:spPr>
      </p:pic>
      <p:pic>
        <p:nvPicPr>
          <p:cNvPr id="13" name="图片 12">
            <a:extLst>
              <a:ext uri="{FF2B5EF4-FFF2-40B4-BE49-F238E27FC236}">
                <a16:creationId xmlns:a16="http://schemas.microsoft.com/office/drawing/2014/main" id="{7D3499BF-2CBA-42BF-ABA3-D255DF16234D}"/>
              </a:ext>
            </a:extLst>
          </p:cNvPr>
          <p:cNvPicPr>
            <a:picLocks noChangeAspect="1"/>
          </p:cNvPicPr>
          <p:nvPr/>
        </p:nvPicPr>
        <p:blipFill>
          <a:blip r:embed="rId6"/>
          <a:stretch>
            <a:fillRect/>
          </a:stretch>
        </p:blipFill>
        <p:spPr>
          <a:xfrm>
            <a:off x="3200400" y="1944383"/>
            <a:ext cx="5273497" cy="1030313"/>
          </a:xfrm>
          <a:prstGeom prst="rect">
            <a:avLst/>
          </a:prstGeom>
        </p:spPr>
      </p:pic>
    </p:spTree>
    <p:extLst>
      <p:ext uri="{BB962C8B-B14F-4D97-AF65-F5344CB8AC3E}">
        <p14:creationId xmlns:p14="http://schemas.microsoft.com/office/powerpoint/2010/main" val="18631928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04A54239-D925-5903-99AF-DA57A3B264F1}"/>
              </a:ext>
            </a:extLst>
          </p:cNvPr>
          <p:cNvSpPr txBox="1"/>
          <p:nvPr/>
        </p:nvSpPr>
        <p:spPr>
          <a:xfrm>
            <a:off x="1270000" y="127000"/>
            <a:ext cx="5080000" cy="123111"/>
          </a:xfrm>
          <a:prstGeom prst="rect">
            <a:avLst/>
          </a:prstGeom>
          <a:noFill/>
        </p:spPr>
        <p:txBody>
          <a:bodyPr vert="horz" rtlCol="0">
            <a:spAutoFit/>
          </a:bodyPr>
          <a:lstStyle/>
          <a:p>
            <a:r>
              <a:rPr lang="zh-CN" altLang="en-US" sz="200"/>
              <a:t>（</a:t>
            </a:r>
            <a:r>
              <a:rPr lang="en-US" altLang="zh-CN" sz="200"/>
              <a:t>2</a:t>
            </a:r>
            <a:r>
              <a:rPr lang="zh-CN" altLang="en-US" sz="200"/>
              <a:t>）用机械吊运模板时，吊点下方不得站人或通行。</a:t>
            </a:r>
          </a:p>
        </p:txBody>
      </p:sp>
      <p:sp>
        <p:nvSpPr>
          <p:cNvPr id="2" name="文本框 1">
            <a:extLst>
              <a:ext uri="{FF2B5EF4-FFF2-40B4-BE49-F238E27FC236}">
                <a16:creationId xmlns:a16="http://schemas.microsoft.com/office/drawing/2014/main" id="{3BCF3AB4-7B2E-24EF-C22C-CF2AEF7DB7E2}"/>
              </a:ext>
            </a:extLst>
          </p:cNvPr>
          <p:cNvSpPr txBox="1"/>
          <p:nvPr/>
        </p:nvSpPr>
        <p:spPr>
          <a:xfrm>
            <a:off x="1270000" y="63500"/>
            <a:ext cx="5080000" cy="123111"/>
          </a:xfrm>
          <a:prstGeom prst="rect">
            <a:avLst/>
          </a:prstGeom>
          <a:noFill/>
        </p:spPr>
        <p:txBody>
          <a:bodyPr vert="horz" rtlCol="0">
            <a:spAutoFit/>
          </a:bodyPr>
          <a:lstStyle/>
          <a:p>
            <a:r>
              <a:rPr lang="en-US" altLang="zh-CN" sz="200"/>
              <a:t>7.4</a:t>
            </a:r>
            <a:r>
              <a:rPr lang="zh-CN" altLang="en-US" sz="200"/>
              <a:t>水土流失预测时段</a:t>
            </a:r>
          </a:p>
        </p:txBody>
      </p:sp>
      <p:pic>
        <p:nvPicPr>
          <p:cNvPr id="13" name="图片 12">
            <a:extLst>
              <a:ext uri="{FF2B5EF4-FFF2-40B4-BE49-F238E27FC236}">
                <a16:creationId xmlns:a16="http://schemas.microsoft.com/office/drawing/2014/main" id="{C586ECD8-BD90-4057-A85C-B9E06F2A72CF}"/>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矩形 11">
            <a:extLst>
              <a:ext uri="{FF2B5EF4-FFF2-40B4-BE49-F238E27FC236}">
                <a16:creationId xmlns:a16="http://schemas.microsoft.com/office/drawing/2014/main" id="{70783587-AC86-4090-976B-3D0C72803894}"/>
              </a:ext>
            </a:extLst>
          </p:cNvPr>
          <p:cNvSpPr/>
          <p:nvPr/>
        </p:nvSpPr>
        <p:spPr>
          <a:xfrm>
            <a:off x="189914" y="780757"/>
            <a:ext cx="8769151" cy="4206240"/>
          </a:xfrm>
          <a:prstGeom prst="rect">
            <a:avLst/>
          </a:prstGeom>
          <a:solidFill>
            <a:schemeClr val="bg1">
              <a:alpha val="51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67400" y="1504950"/>
            <a:ext cx="3054361" cy="3060457"/>
          </a:xfrm>
          <a:prstGeom prst="rect">
            <a:avLst/>
          </a:prstGeom>
        </p:spPr>
      </p:pic>
      <p:pic>
        <p:nvPicPr>
          <p:cNvPr id="4" name="图片 3">
            <a:extLst>
              <a:ext uri="{FF2B5EF4-FFF2-40B4-BE49-F238E27FC236}">
                <a16:creationId xmlns:a16="http://schemas.microsoft.com/office/drawing/2014/main" id="{D8856A85-1A9C-4A08-B550-DEC8B8E209DD}"/>
              </a:ext>
            </a:extLst>
          </p:cNvPr>
          <p:cNvPicPr>
            <a:picLocks noChangeAspect="1"/>
          </p:cNvPicPr>
          <p:nvPr/>
        </p:nvPicPr>
        <p:blipFill>
          <a:blip r:embed="rId4"/>
          <a:stretch>
            <a:fillRect/>
          </a:stretch>
        </p:blipFill>
        <p:spPr>
          <a:xfrm>
            <a:off x="378735" y="438150"/>
            <a:ext cx="2060627" cy="432854"/>
          </a:xfrm>
          <a:prstGeom prst="rect">
            <a:avLst/>
          </a:prstGeom>
        </p:spPr>
      </p:pic>
      <p:pic>
        <p:nvPicPr>
          <p:cNvPr id="14" name="图片 13">
            <a:extLst>
              <a:ext uri="{FF2B5EF4-FFF2-40B4-BE49-F238E27FC236}">
                <a16:creationId xmlns:a16="http://schemas.microsoft.com/office/drawing/2014/main" id="{53FEB7A4-007E-4AC3-800E-5AE16CB843A1}"/>
              </a:ext>
            </a:extLst>
          </p:cNvPr>
          <p:cNvPicPr>
            <a:picLocks noChangeAspect="1"/>
          </p:cNvPicPr>
          <p:nvPr/>
        </p:nvPicPr>
        <p:blipFill>
          <a:blip r:embed="rId5"/>
          <a:stretch>
            <a:fillRect/>
          </a:stretch>
        </p:blipFill>
        <p:spPr>
          <a:xfrm>
            <a:off x="685801" y="3409950"/>
            <a:ext cx="5572227" cy="908383"/>
          </a:xfrm>
          <a:prstGeom prst="rect">
            <a:avLst/>
          </a:prstGeom>
        </p:spPr>
      </p:pic>
      <p:pic>
        <p:nvPicPr>
          <p:cNvPr id="15" name="图片 14">
            <a:extLst>
              <a:ext uri="{FF2B5EF4-FFF2-40B4-BE49-F238E27FC236}">
                <a16:creationId xmlns:a16="http://schemas.microsoft.com/office/drawing/2014/main" id="{32497DC1-E978-4408-B705-C77D82949D69}"/>
              </a:ext>
            </a:extLst>
          </p:cNvPr>
          <p:cNvPicPr>
            <a:picLocks noChangeAspect="1"/>
          </p:cNvPicPr>
          <p:nvPr/>
        </p:nvPicPr>
        <p:blipFill>
          <a:blip r:embed="rId6"/>
          <a:stretch>
            <a:fillRect/>
          </a:stretch>
        </p:blipFill>
        <p:spPr>
          <a:xfrm>
            <a:off x="685800" y="1504950"/>
            <a:ext cx="2225233" cy="396274"/>
          </a:xfrm>
          <a:prstGeom prst="rect">
            <a:avLst/>
          </a:prstGeom>
        </p:spPr>
      </p:pic>
      <p:pic>
        <p:nvPicPr>
          <p:cNvPr id="16" name="图片 15">
            <a:extLst>
              <a:ext uri="{FF2B5EF4-FFF2-40B4-BE49-F238E27FC236}">
                <a16:creationId xmlns:a16="http://schemas.microsoft.com/office/drawing/2014/main" id="{B6D12CE3-E4AF-4420-A60D-B791F43E5209}"/>
              </a:ext>
            </a:extLst>
          </p:cNvPr>
          <p:cNvPicPr>
            <a:picLocks noChangeAspect="1"/>
          </p:cNvPicPr>
          <p:nvPr/>
        </p:nvPicPr>
        <p:blipFill>
          <a:blip r:embed="rId7"/>
          <a:stretch>
            <a:fillRect/>
          </a:stretch>
        </p:blipFill>
        <p:spPr>
          <a:xfrm>
            <a:off x="685801" y="1917015"/>
            <a:ext cx="5572227" cy="1444877"/>
          </a:xfrm>
          <a:prstGeom prst="rect">
            <a:avLst/>
          </a:prstGeom>
        </p:spPr>
      </p:pic>
    </p:spTree>
    <p:extLst>
      <p:ext uri="{BB962C8B-B14F-4D97-AF65-F5344CB8AC3E}">
        <p14:creationId xmlns:p14="http://schemas.microsoft.com/office/powerpoint/2010/main" val="39340614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82ADB108-2F67-4B4E-A97E-19ABB6FAC58E"/>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F:\我图VIP设计PPT上传\10月份上传文件\298"/>
  <p:tag name="ISPRING_FIRST_PUBLISH" val="1"/>
</p:tagLst>
</file>

<file path=ppt/theme/theme1.xml><?xml version="1.0" encoding="utf-8"?>
<a:theme xmlns:a="http://schemas.openxmlformats.org/drawingml/2006/main" name="Office 主题">
  <a:themeElements>
    <a:clrScheme name="自定义 98">
      <a:dk1>
        <a:srgbClr val="000000"/>
      </a:dk1>
      <a:lt1>
        <a:srgbClr val="FFFFFF"/>
      </a:lt1>
      <a:dk2>
        <a:srgbClr val="000000"/>
      </a:dk2>
      <a:lt2>
        <a:srgbClr val="FFFFFF"/>
      </a:lt2>
      <a:accent1>
        <a:srgbClr val="DA0000"/>
      </a:accent1>
      <a:accent2>
        <a:srgbClr val="FFC000"/>
      </a:accent2>
      <a:accent3>
        <a:srgbClr val="DA0000"/>
      </a:accent3>
      <a:accent4>
        <a:srgbClr val="FFC000"/>
      </a:accent4>
      <a:accent5>
        <a:srgbClr val="DA0000"/>
      </a:accent5>
      <a:accent6>
        <a:srgbClr val="FFC000"/>
      </a:accent6>
      <a:hlink>
        <a:srgbClr val="DA0000"/>
      </a:hlink>
      <a:folHlink>
        <a:srgbClr val="FFC000"/>
      </a:folHlink>
    </a:clrScheme>
    <a:fontScheme name="自定义 1">
      <a:majorFont>
        <a:latin typeface="Calibri Light"/>
        <a:ea typeface="思源黑体 CN Bold"/>
        <a:cs typeface=""/>
      </a:majorFont>
      <a:minorFont>
        <a:latin typeface="Calibri"/>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2073</Words>
  <Application>Microsoft Office PowerPoint</Application>
  <PresentationFormat>全屏显示(16:9)</PresentationFormat>
  <Paragraphs>122</Paragraphs>
  <Slides>43</Slides>
  <Notes>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43</vt:i4>
      </vt:variant>
    </vt:vector>
  </HeadingPairs>
  <TitlesOfParts>
    <vt:vector size="49" baseType="lpstr">
      <vt:lpstr>思源黑体</vt:lpstr>
      <vt:lpstr>思源黑体 CN Bold</vt:lpstr>
      <vt:lpstr>思源黑体 CN Regular</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2019-05-13T21:35:27Z</dcterms:created>
  <dcterms:modified xsi:type="dcterms:W3CDTF">2022-09-20T18:16:51Z</dcterms:modified>
</cp:coreProperties>
</file>